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56"/>
  </p:notesMasterIdLst>
  <p:handoutMasterIdLst>
    <p:handoutMasterId r:id="rId57"/>
  </p:handoutMasterIdLst>
  <p:sldIdLst>
    <p:sldId id="284" r:id="rId2"/>
    <p:sldId id="256" r:id="rId3"/>
    <p:sldId id="285" r:id="rId4"/>
    <p:sldId id="258" r:id="rId5"/>
    <p:sldId id="286" r:id="rId6"/>
    <p:sldId id="259" r:id="rId7"/>
    <p:sldId id="287" r:id="rId8"/>
    <p:sldId id="260" r:id="rId9"/>
    <p:sldId id="288" r:id="rId10"/>
    <p:sldId id="261" r:id="rId11"/>
    <p:sldId id="289" r:id="rId12"/>
    <p:sldId id="262" r:id="rId13"/>
    <p:sldId id="312" r:id="rId14"/>
    <p:sldId id="263" r:id="rId15"/>
    <p:sldId id="313" r:id="rId16"/>
    <p:sldId id="270" r:id="rId17"/>
    <p:sldId id="314" r:id="rId18"/>
    <p:sldId id="268" r:id="rId19"/>
    <p:sldId id="315" r:id="rId20"/>
    <p:sldId id="269" r:id="rId21"/>
    <p:sldId id="316" r:id="rId22"/>
    <p:sldId id="267" r:id="rId23"/>
    <p:sldId id="317" r:id="rId24"/>
    <p:sldId id="264" r:id="rId25"/>
    <p:sldId id="318" r:id="rId26"/>
    <p:sldId id="265" r:id="rId27"/>
    <p:sldId id="319" r:id="rId28"/>
    <p:sldId id="271" r:id="rId29"/>
    <p:sldId id="320" r:id="rId30"/>
    <p:sldId id="283" r:id="rId31"/>
    <p:sldId id="321" r:id="rId32"/>
    <p:sldId id="272" r:id="rId33"/>
    <p:sldId id="322" r:id="rId34"/>
    <p:sldId id="273" r:id="rId35"/>
    <p:sldId id="323" r:id="rId36"/>
    <p:sldId id="274" r:id="rId37"/>
    <p:sldId id="324" r:id="rId38"/>
    <p:sldId id="275" r:id="rId39"/>
    <p:sldId id="325" r:id="rId40"/>
    <p:sldId id="276" r:id="rId41"/>
    <p:sldId id="326" r:id="rId42"/>
    <p:sldId id="277" r:id="rId43"/>
    <p:sldId id="327" r:id="rId44"/>
    <p:sldId id="278" r:id="rId45"/>
    <p:sldId id="328" r:id="rId46"/>
    <p:sldId id="279" r:id="rId47"/>
    <p:sldId id="329" r:id="rId48"/>
    <p:sldId id="280" r:id="rId49"/>
    <p:sldId id="330" r:id="rId50"/>
    <p:sldId id="281" r:id="rId51"/>
    <p:sldId id="331" r:id="rId52"/>
    <p:sldId id="282" r:id="rId53"/>
    <p:sldId id="311" r:id="rId54"/>
    <p:sldId id="310" r:id="rId5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33CC"/>
    <a:srgbClr val="00FFFF"/>
    <a:srgbClr val="FFFF00"/>
    <a:srgbClr val="FF3300"/>
    <a:srgbClr val="CC00CC"/>
    <a:srgbClr val="CC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575" autoAdjust="0"/>
  </p:normalViewPr>
  <p:slideViewPr>
    <p:cSldViewPr snapToGrid="0"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9E3E8B5-6A60-4A20-A4B7-D62C5FD302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86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84D1F95-3058-4484-A262-81340C9094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0904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D225D-1E00-4A2F-B7DE-8F8106DCB3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0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DC06E-608F-4906-94BB-3E24AFB20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722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026C5-9956-4FF7-865D-21B5E89D63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15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3FDAC-6A86-4087-97FE-6F469CA17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9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6B827-E338-4AD7-91A0-8E54AD29D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63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60948-E734-4ECE-97E9-A7116A396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687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C89E9-129D-4C5E-827B-7B723DE81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529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A2BBC-DE31-40C7-B1ED-E612490C27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1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5CD5E-EDF3-4F0F-8A1B-D1A41F595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9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9F992-7C47-438D-865F-D2103C91E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9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E45B4-B59B-47A1-AADF-099F58832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023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00FF"/>
            </a:gs>
            <a:gs pos="100000">
              <a:srgbClr val="5E007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2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2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93694CE5-B190-4A75-9E7E-466E44D99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willik.DISTRICT140\Dropbox\Jeopardy-theme-song.mp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27.xml"/><Relationship Id="rId18" Type="http://schemas.openxmlformats.org/officeDocument/2006/relationships/slide" Target="slide42.xml"/><Relationship Id="rId26" Type="http://schemas.openxmlformats.org/officeDocument/2006/relationships/slide" Target="slide33.xml"/><Relationship Id="rId39" Type="http://schemas.openxmlformats.org/officeDocument/2006/relationships/slide" Target="slide50.xml"/><Relationship Id="rId3" Type="http://schemas.openxmlformats.org/officeDocument/2006/relationships/slide" Target="slide5.xml"/><Relationship Id="rId21" Type="http://schemas.openxmlformats.org/officeDocument/2006/relationships/slide" Target="slide47.xml"/><Relationship Id="rId34" Type="http://schemas.openxmlformats.org/officeDocument/2006/relationships/slide" Target="slide44.xml"/><Relationship Id="rId7" Type="http://schemas.openxmlformats.org/officeDocument/2006/relationships/slide" Target="slide15.xml"/><Relationship Id="rId12" Type="http://schemas.openxmlformats.org/officeDocument/2006/relationships/slide" Target="slide23.xml"/><Relationship Id="rId17" Type="http://schemas.openxmlformats.org/officeDocument/2006/relationships/slide" Target="slide21.xml"/><Relationship Id="rId25" Type="http://schemas.openxmlformats.org/officeDocument/2006/relationships/slide" Target="slide32.xml"/><Relationship Id="rId33" Type="http://schemas.openxmlformats.org/officeDocument/2006/relationships/slide" Target="slide41.xml"/><Relationship Id="rId38" Type="http://schemas.openxmlformats.org/officeDocument/2006/relationships/slide" Target="slide49.xml"/><Relationship Id="rId2" Type="http://schemas.openxmlformats.org/officeDocument/2006/relationships/slide" Target="slide6.xml"/><Relationship Id="rId16" Type="http://schemas.openxmlformats.org/officeDocument/2006/relationships/slide" Target="slide35.xml"/><Relationship Id="rId20" Type="http://schemas.openxmlformats.org/officeDocument/2006/relationships/slide" Target="slide25.xml"/><Relationship Id="rId29" Type="http://schemas.openxmlformats.org/officeDocument/2006/relationships/slide" Target="slide37.xml"/><Relationship Id="rId41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20.xml"/><Relationship Id="rId24" Type="http://schemas.openxmlformats.org/officeDocument/2006/relationships/slide" Target="slide30.xml"/><Relationship Id="rId32" Type="http://schemas.openxmlformats.org/officeDocument/2006/relationships/slide" Target="slide40.xml"/><Relationship Id="rId37" Type="http://schemas.openxmlformats.org/officeDocument/2006/relationships/slide" Target="slide48.xml"/><Relationship Id="rId40" Type="http://schemas.openxmlformats.org/officeDocument/2006/relationships/slide" Target="slide2.xml"/><Relationship Id="rId5" Type="http://schemas.openxmlformats.org/officeDocument/2006/relationships/slide" Target="slide53.xml"/><Relationship Id="rId15" Type="http://schemas.openxmlformats.org/officeDocument/2006/relationships/slide" Target="slide31.xml"/><Relationship Id="rId23" Type="http://schemas.openxmlformats.org/officeDocument/2006/relationships/slide" Target="slide29.xml"/><Relationship Id="rId28" Type="http://schemas.openxmlformats.org/officeDocument/2006/relationships/slide" Target="slide36.xml"/><Relationship Id="rId36" Type="http://schemas.openxmlformats.org/officeDocument/2006/relationships/slide" Target="slide46.xml"/><Relationship Id="rId10" Type="http://schemas.openxmlformats.org/officeDocument/2006/relationships/slide" Target="slide13.xml"/><Relationship Id="rId19" Type="http://schemas.openxmlformats.org/officeDocument/2006/relationships/slide" Target="slide43.xml"/><Relationship Id="rId31" Type="http://schemas.openxmlformats.org/officeDocument/2006/relationships/slide" Target="slide39.xml"/><Relationship Id="rId4" Type="http://schemas.openxmlformats.org/officeDocument/2006/relationships/slide" Target="slide7.xml"/><Relationship Id="rId9" Type="http://schemas.openxmlformats.org/officeDocument/2006/relationships/slide" Target="slide19.xml"/><Relationship Id="rId14" Type="http://schemas.openxmlformats.org/officeDocument/2006/relationships/slide" Target="slide17.xml"/><Relationship Id="rId22" Type="http://schemas.openxmlformats.org/officeDocument/2006/relationships/slide" Target="slide51.xml"/><Relationship Id="rId27" Type="http://schemas.openxmlformats.org/officeDocument/2006/relationships/slide" Target="slide34.xml"/><Relationship Id="rId30" Type="http://schemas.openxmlformats.org/officeDocument/2006/relationships/slide" Target="slide38.xml"/><Relationship Id="rId35" Type="http://schemas.openxmlformats.org/officeDocument/2006/relationships/slide" Target="slide4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"/>
          <p:cNvSpPr txBox="1">
            <a:spLocks noChangeArrowheads="1"/>
          </p:cNvSpPr>
          <p:nvPr/>
        </p:nvSpPr>
        <p:spPr bwMode="auto">
          <a:xfrm>
            <a:off x="793750" y="5019675"/>
            <a:ext cx="7588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/>
              <a:t>I’m your host, Mrs. Willi!</a:t>
            </a:r>
          </a:p>
        </p:txBody>
      </p:sp>
      <p:sp>
        <p:nvSpPr>
          <p:cNvPr id="2051" name="WordArt 7"/>
          <p:cNvSpPr>
            <a:spLocks noChangeArrowheads="1" noChangeShapeType="1" noTextEdit="1"/>
          </p:cNvSpPr>
          <p:nvPr/>
        </p:nvSpPr>
        <p:spPr bwMode="auto">
          <a:xfrm>
            <a:off x="522288" y="1284288"/>
            <a:ext cx="8010525" cy="30368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This is JEOPARDY!</a:t>
            </a:r>
          </a:p>
        </p:txBody>
      </p:sp>
      <p:pic>
        <p:nvPicPr>
          <p:cNvPr id="3" name="Jeopardy-theme-song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228013" y="5958840"/>
            <a:ext cx="609600" cy="6096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20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006975"/>
          </a:xfrm>
        </p:spPr>
        <p:txBody>
          <a:bodyPr/>
          <a:lstStyle/>
          <a:p>
            <a:pPr eaLnBrk="1" hangingPunct="1"/>
            <a:r>
              <a:rPr lang="en-US" altLang="en-US" sz="4800" smtClean="0">
                <a:latin typeface="Verdana" pitchFamily="34" charset="0"/>
              </a:rPr>
              <a:t>What is 0, 1, or 2?</a:t>
            </a:r>
          </a:p>
        </p:txBody>
      </p:sp>
      <p:sp>
        <p:nvSpPr>
          <p:cNvPr id="11267" name="Homepage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077200" y="5864225"/>
            <a:ext cx="731838" cy="738188"/>
          </a:xfrm>
          <a:custGeom>
            <a:avLst/>
            <a:gdLst>
              <a:gd name="T0" fmla="*/ 0 w 21600"/>
              <a:gd name="T1" fmla="*/ 0 h 21600"/>
              <a:gd name="T2" fmla="*/ 12397844 w 21600"/>
              <a:gd name="T3" fmla="*/ 0 h 21600"/>
              <a:gd name="T4" fmla="*/ 24795688 w 21600"/>
              <a:gd name="T5" fmla="*/ 0 h 21600"/>
              <a:gd name="T6" fmla="*/ 24795688 w 21600"/>
              <a:gd name="T7" fmla="*/ 12613924 h 21600"/>
              <a:gd name="T8" fmla="*/ 24795688 w 21600"/>
              <a:gd name="T9" fmla="*/ 25227848 h 21600"/>
              <a:gd name="T10" fmla="*/ 12397844 w 21600"/>
              <a:gd name="T11" fmla="*/ 25227848 h 21600"/>
              <a:gd name="T12" fmla="*/ 0 w 21600"/>
              <a:gd name="T13" fmla="*/ 12613924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562600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latin typeface="Verdana" pitchFamily="34" charset="0"/>
              </a:rPr>
              <a:t>The term used to describe a non-right triangle.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943600"/>
          </a:xfrm>
        </p:spPr>
        <p:txBody>
          <a:bodyPr/>
          <a:lstStyle/>
          <a:p>
            <a:pPr eaLnBrk="1" hangingPunct="1"/>
            <a:r>
              <a:rPr lang="en-US" altLang="en-US" sz="4800" smtClean="0">
                <a:latin typeface="Verdana" pitchFamily="34" charset="0"/>
              </a:rPr>
              <a:t>What is oblique?</a:t>
            </a:r>
          </a:p>
        </p:txBody>
      </p:sp>
      <p:sp>
        <p:nvSpPr>
          <p:cNvPr id="13315" name="Homepage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077200" y="5864225"/>
            <a:ext cx="731838" cy="738188"/>
          </a:xfrm>
          <a:custGeom>
            <a:avLst/>
            <a:gdLst>
              <a:gd name="T0" fmla="*/ 0 w 21600"/>
              <a:gd name="T1" fmla="*/ 0 h 21600"/>
              <a:gd name="T2" fmla="*/ 12397844 w 21600"/>
              <a:gd name="T3" fmla="*/ 0 h 21600"/>
              <a:gd name="T4" fmla="*/ 24795688 w 21600"/>
              <a:gd name="T5" fmla="*/ 0 h 21600"/>
              <a:gd name="T6" fmla="*/ 24795688 w 21600"/>
              <a:gd name="T7" fmla="*/ 12613924 h 21600"/>
              <a:gd name="T8" fmla="*/ 24795688 w 21600"/>
              <a:gd name="T9" fmla="*/ 25227848 h 21600"/>
              <a:gd name="T10" fmla="*/ 12397844 w 21600"/>
              <a:gd name="T11" fmla="*/ 25227848 h 21600"/>
              <a:gd name="T12" fmla="*/ 0 w 21600"/>
              <a:gd name="T13" fmla="*/ 12613924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410200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latin typeface="Verdana" pitchFamily="34" charset="0"/>
              </a:rPr>
              <a:t>W</a:t>
            </a:r>
            <a:r>
              <a:rPr lang="en-US" altLang="en-US" sz="4000" dirty="0" smtClean="0">
                <a:latin typeface="Verdana" pitchFamily="34" charset="0"/>
              </a:rPr>
              <a:t>hat </a:t>
            </a:r>
            <a:r>
              <a:rPr lang="en-US" altLang="en-US" sz="4000" i="1" dirty="0" smtClean="0">
                <a:latin typeface="Verdana" pitchFamily="34" charset="0"/>
              </a:rPr>
              <a:t>s</a:t>
            </a:r>
            <a:r>
              <a:rPr lang="en-US" altLang="en-US" sz="4000" dirty="0" smtClean="0">
                <a:latin typeface="Verdana" pitchFamily="34" charset="0"/>
              </a:rPr>
              <a:t> is equal to in </a:t>
            </a:r>
            <a:br>
              <a:rPr lang="en-US" altLang="en-US" sz="4000" dirty="0" smtClean="0">
                <a:latin typeface="Verdana" pitchFamily="34" charset="0"/>
              </a:rPr>
            </a:br>
            <a:r>
              <a:rPr lang="en-US" altLang="en-US" sz="4000" dirty="0" smtClean="0">
                <a:latin typeface="Verdana" pitchFamily="34" charset="0"/>
              </a:rPr>
              <a:t>Heron’s Formula.</a:t>
            </a:r>
            <a:endParaRPr lang="en-US" altLang="en-US" sz="4000" dirty="0" smtClean="0">
              <a:latin typeface="Verdana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3"/>
          <p:cNvSpPr>
            <a:spLocks noGrp="1" noChangeArrowheads="1"/>
          </p:cNvSpPr>
          <p:nvPr>
            <p:ph type="title"/>
          </p:nvPr>
        </p:nvSpPr>
        <p:spPr>
          <a:xfrm>
            <a:off x="750888" y="2335213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800" dirty="0" smtClean="0">
                <a:latin typeface="Verdana" pitchFamily="34" charset="0"/>
              </a:rPr>
              <a:t>What is </a:t>
            </a:r>
            <a:r>
              <a:rPr lang="en-US" altLang="en-US" sz="4800" dirty="0" smtClean="0">
                <a:latin typeface="Verdana" pitchFamily="34" charset="0"/>
              </a:rPr>
              <a:t>half the perimeter </a:t>
            </a:r>
            <a:r>
              <a:rPr lang="en-US" altLang="en-US" sz="4800" dirty="0" smtClean="0">
                <a:latin typeface="Verdana" pitchFamily="34" charset="0"/>
              </a:rPr>
              <a:t>?</a:t>
            </a:r>
          </a:p>
        </p:txBody>
      </p:sp>
      <p:sp>
        <p:nvSpPr>
          <p:cNvPr id="15363" name="Homepage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077200" y="5864225"/>
            <a:ext cx="731838" cy="738188"/>
          </a:xfrm>
          <a:custGeom>
            <a:avLst/>
            <a:gdLst>
              <a:gd name="T0" fmla="*/ 0 w 21600"/>
              <a:gd name="T1" fmla="*/ 0 h 21600"/>
              <a:gd name="T2" fmla="*/ 12397844 w 21600"/>
              <a:gd name="T3" fmla="*/ 0 h 21600"/>
              <a:gd name="T4" fmla="*/ 24795688 w 21600"/>
              <a:gd name="T5" fmla="*/ 0 h 21600"/>
              <a:gd name="T6" fmla="*/ 24795688 w 21600"/>
              <a:gd name="T7" fmla="*/ 12613924 h 21600"/>
              <a:gd name="T8" fmla="*/ 24795688 w 21600"/>
              <a:gd name="T9" fmla="*/ 25227848 h 21600"/>
              <a:gd name="T10" fmla="*/ 12397844 w 21600"/>
              <a:gd name="T11" fmla="*/ 25227848 h 21600"/>
              <a:gd name="T12" fmla="*/ 0 w 21600"/>
              <a:gd name="T13" fmla="*/ 12613924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40080" y="609600"/>
            <a:ext cx="7772400" cy="5638800"/>
          </a:xfrm>
        </p:spPr>
        <p:txBody>
          <a:bodyPr/>
          <a:lstStyle/>
          <a:p>
            <a:pPr eaLnBrk="1" hangingPunct="1"/>
            <a:r>
              <a:rPr lang="en-US" altLang="en-US" sz="4800" dirty="0">
                <a:latin typeface="Verdana" pitchFamily="34" charset="0"/>
              </a:rPr>
              <a:t>T</a:t>
            </a:r>
            <a:r>
              <a:rPr lang="en-US" altLang="en-US" sz="4800" dirty="0" smtClean="0">
                <a:latin typeface="Verdana" pitchFamily="34" charset="0"/>
              </a:rPr>
              <a:t>he area of the triangle with sides of 9, 12, and 17 inches.</a:t>
            </a:r>
            <a:endParaRPr lang="en-US" altLang="en-US" sz="4800" dirty="0" smtClean="0">
              <a:latin typeface="Verdana" pitchFamily="34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7410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704850" y="292100"/>
                <a:ext cx="7772400" cy="5532438"/>
              </a:xfrm>
            </p:spPr>
            <p:txBody>
              <a:bodyPr/>
              <a:lstStyle/>
              <a:p>
                <a:pPr eaLnBrk="1" hangingPunct="1"/>
                <a:r>
                  <a:rPr lang="en-US" altLang="en-US" sz="4800" dirty="0" smtClean="0">
                    <a:latin typeface="Verdana" pitchFamily="34" charset="0"/>
                  </a:rPr>
                  <a:t>What is 51.58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4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en-US" sz="4800" b="0" i="1" smtClean="0">
                            <a:latin typeface="Cambria Math"/>
                          </a:rPr>
                          <m:t>𝑖𝑛</m:t>
                        </m:r>
                      </m:e>
                      <m:sup>
                        <m:r>
                          <a:rPr lang="en-US" altLang="en-US" sz="4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en-US" sz="4800" dirty="0" smtClean="0">
                    <a:latin typeface="Verdana" pitchFamily="34" charset="0"/>
                  </a:rPr>
                  <a:t> </a:t>
                </a:r>
                <a:r>
                  <a:rPr lang="en-US" altLang="en-US" sz="4800" dirty="0" smtClean="0">
                    <a:latin typeface="Verdana" pitchFamily="34" charset="0"/>
                  </a:rPr>
                  <a:t>?</a:t>
                </a:r>
              </a:p>
            </p:txBody>
          </p:sp>
        </mc:Choice>
        <mc:Fallback>
          <p:sp>
            <p:nvSpPr>
              <p:cNvPr id="17410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04850" y="292100"/>
                <a:ext cx="7772400" cy="5532438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411" name="Homepage">
            <a:hlinkClick r:id="rId3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077200" y="5864225"/>
            <a:ext cx="731838" cy="738188"/>
          </a:xfrm>
          <a:custGeom>
            <a:avLst/>
            <a:gdLst>
              <a:gd name="T0" fmla="*/ 0 w 21600"/>
              <a:gd name="T1" fmla="*/ 0 h 21600"/>
              <a:gd name="T2" fmla="*/ 12397844 w 21600"/>
              <a:gd name="T3" fmla="*/ 0 h 21600"/>
              <a:gd name="T4" fmla="*/ 24795688 w 21600"/>
              <a:gd name="T5" fmla="*/ 0 h 21600"/>
              <a:gd name="T6" fmla="*/ 24795688 w 21600"/>
              <a:gd name="T7" fmla="*/ 12613924 h 21600"/>
              <a:gd name="T8" fmla="*/ 24795688 w 21600"/>
              <a:gd name="T9" fmla="*/ 25227848 h 21600"/>
              <a:gd name="T10" fmla="*/ 12397844 w 21600"/>
              <a:gd name="T11" fmla="*/ 25227848 h 21600"/>
              <a:gd name="T12" fmla="*/ 0 w 21600"/>
              <a:gd name="T13" fmla="*/ 12613924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8434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685800" y="609600"/>
                <a:ext cx="7772400" cy="5334000"/>
              </a:xfrm>
            </p:spPr>
            <p:txBody>
              <a:bodyPr/>
              <a:lstStyle/>
              <a:p>
                <a:pPr eaLnBrk="1" hangingPunct="1"/>
                <a:r>
                  <a:rPr lang="en-US" altLang="en-US" sz="4800" dirty="0" smtClean="0">
                    <a:latin typeface="Verdana" pitchFamily="34" charset="0"/>
                  </a:rPr>
                  <a:t>The area of a triangle with A = </a:t>
                </a:r>
                <a14:m>
                  <m:oMath xmlns:m="http://schemas.openxmlformats.org/officeDocument/2006/math">
                    <m:r>
                      <a:rPr lang="en-US" altLang="en-US" sz="4800" b="0" i="1" smtClean="0">
                        <a:latin typeface="Cambria Math"/>
                      </a:rPr>
                      <m:t>51</m:t>
                    </m:r>
                    <m:r>
                      <a:rPr lang="en-US" altLang="en-US" sz="4800" b="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altLang="en-US" sz="4800" dirty="0" smtClean="0">
                    <a:latin typeface="Verdana" pitchFamily="34" charset="0"/>
                  </a:rPr>
                  <a:t>, b = 12, and c = 8 feet.</a:t>
                </a:r>
                <a:endParaRPr lang="en-US" altLang="en-US" sz="4800" dirty="0" smtClean="0">
                  <a:latin typeface="Verdana" pitchFamily="34" charset="0"/>
                </a:endParaRPr>
              </a:p>
            </p:txBody>
          </p:sp>
        </mc:Choice>
        <mc:Fallback>
          <p:sp>
            <p:nvSpPr>
              <p:cNvPr id="1843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85800" y="609600"/>
                <a:ext cx="7772400" cy="5334000"/>
              </a:xfrm>
              <a:blipFill rotWithShape="1">
                <a:blip r:embed="rId2"/>
                <a:stretch>
                  <a:fillRect r="-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9458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704850" y="1562100"/>
                <a:ext cx="7753350" cy="3560763"/>
              </a:xfrm>
            </p:spPr>
            <p:txBody>
              <a:bodyPr/>
              <a:lstStyle/>
              <a:p>
                <a:pPr eaLnBrk="1" hangingPunct="1"/>
                <a:r>
                  <a:rPr lang="en-US" altLang="en-US" dirty="0" smtClean="0">
                    <a:latin typeface="Verdana" pitchFamily="34" charset="0"/>
                  </a:rPr>
                  <a:t>What is</a:t>
                </a:r>
                <a:br>
                  <a:rPr lang="en-US" altLang="en-US" dirty="0" smtClean="0">
                    <a:latin typeface="Verdana" pitchFamily="34" charset="0"/>
                  </a:rPr>
                </a:br>
                <a:r>
                  <a:rPr lang="en-US" altLang="en-US" dirty="0" smtClean="0">
                    <a:latin typeface="Verdana" pitchFamily="34" charset="0"/>
                  </a:rPr>
                  <a:t/>
                </a:r>
                <a:br>
                  <a:rPr lang="en-US" altLang="en-US" dirty="0" smtClean="0">
                    <a:latin typeface="Verdana" pitchFamily="34" charset="0"/>
                  </a:rPr>
                </a:br>
                <a:r>
                  <a:rPr lang="en-US" altLang="en-US" dirty="0" smtClean="0">
                    <a:latin typeface="Verdana" pitchFamily="34" charset="0"/>
                  </a:rPr>
                  <a:t>37.3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𝑓𝑡</m:t>
                        </m:r>
                      </m:e>
                      <m:sup>
                        <m:r>
                          <a:rPr lang="en-US" alt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en-US" dirty="0" smtClean="0">
                    <a:latin typeface="Verdana" pitchFamily="34" charset="0"/>
                  </a:rPr>
                  <a:t/>
                </a:r>
                <a:br>
                  <a:rPr lang="en-US" altLang="en-US" dirty="0" smtClean="0">
                    <a:latin typeface="Verdana" pitchFamily="34" charset="0"/>
                  </a:rPr>
                </a:br>
                <a:r>
                  <a:rPr lang="en-US" altLang="en-US" dirty="0" smtClean="0">
                    <a:latin typeface="Verdana" pitchFamily="34" charset="0"/>
                  </a:rPr>
                  <a:t/>
                </a:r>
                <a:br>
                  <a:rPr lang="en-US" altLang="en-US" dirty="0" smtClean="0">
                    <a:latin typeface="Verdana" pitchFamily="34" charset="0"/>
                  </a:rPr>
                </a:br>
                <a:r>
                  <a:rPr lang="en-US" altLang="en-US" dirty="0" smtClean="0">
                    <a:latin typeface="Verdana" pitchFamily="34" charset="0"/>
                  </a:rPr>
                  <a:t>?</a:t>
                </a:r>
              </a:p>
            </p:txBody>
          </p:sp>
        </mc:Choice>
        <mc:Fallback>
          <p:sp>
            <p:nvSpPr>
              <p:cNvPr id="1945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04850" y="1562100"/>
                <a:ext cx="7753350" cy="3560763"/>
              </a:xfrm>
              <a:blipFill rotWithShape="1">
                <a:blip r:embed="rId2"/>
                <a:stretch>
                  <a:fillRect t="-1712" b="-66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459" name="Homepage">
            <a:hlinkClick r:id="rId3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077200" y="5864225"/>
            <a:ext cx="731838" cy="738188"/>
          </a:xfrm>
          <a:custGeom>
            <a:avLst/>
            <a:gdLst>
              <a:gd name="T0" fmla="*/ 0 w 21600"/>
              <a:gd name="T1" fmla="*/ 0 h 21600"/>
              <a:gd name="T2" fmla="*/ 12397844 w 21600"/>
              <a:gd name="T3" fmla="*/ 0 h 21600"/>
              <a:gd name="T4" fmla="*/ 24795688 w 21600"/>
              <a:gd name="T5" fmla="*/ 0 h 21600"/>
              <a:gd name="T6" fmla="*/ 24795688 w 21600"/>
              <a:gd name="T7" fmla="*/ 12613924 h 21600"/>
              <a:gd name="T8" fmla="*/ 24795688 w 21600"/>
              <a:gd name="T9" fmla="*/ 25227848 h 21600"/>
              <a:gd name="T10" fmla="*/ 12397844 w 21600"/>
              <a:gd name="T11" fmla="*/ 25227848 h 21600"/>
              <a:gd name="T12" fmla="*/ 0 w 21600"/>
              <a:gd name="T13" fmla="*/ 12613924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0482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685800" y="609600"/>
                <a:ext cx="7772400" cy="5791200"/>
              </a:xfrm>
            </p:spPr>
            <p:txBody>
              <a:bodyPr/>
              <a:lstStyle/>
              <a:p>
                <a:pPr eaLnBrk="1" hangingPunct="1"/>
                <a:r>
                  <a:rPr lang="en-US" altLang="en-US" sz="3600" dirty="0" smtClean="0">
                    <a:latin typeface="Verdana" pitchFamily="34" charset="0"/>
                  </a:rPr>
                  <a:t>The number of acres in a triangular parcel of land if the lengths of the sides measure 1702 feet, 4021 feet, and 4000 feet.</a:t>
                </a:r>
                <a:br>
                  <a:rPr lang="en-US" altLang="en-US" sz="3600" dirty="0" smtClean="0">
                    <a:latin typeface="Verdana" pitchFamily="34" charset="0"/>
                  </a:rPr>
                </a:br>
                <a:r>
                  <a:rPr lang="en-US" altLang="en-US" sz="3600" dirty="0" smtClean="0">
                    <a:latin typeface="Verdana" pitchFamily="34" charset="0"/>
                  </a:rPr>
                  <a:t> </a:t>
                </a:r>
                <a:r>
                  <a:rPr lang="en-US" altLang="en-US" sz="3600" dirty="0">
                    <a:latin typeface="Verdana" pitchFamily="34" charset="0"/>
                  </a:rPr>
                  <a:t/>
                </a:r>
                <a:br>
                  <a:rPr lang="en-US" altLang="en-US" sz="3600" dirty="0">
                    <a:latin typeface="Verdana" pitchFamily="34" charset="0"/>
                  </a:rPr>
                </a:br>
                <a:r>
                  <a:rPr lang="en-US" altLang="en-US" sz="3600" dirty="0" smtClean="0">
                    <a:latin typeface="Verdana" pitchFamily="34" charset="0"/>
                  </a:rPr>
                  <a:t>1 acre = 43,560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3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en-US" sz="3600" b="0" i="1" smtClean="0">
                            <a:latin typeface="Cambria Math"/>
                          </a:rPr>
                          <m:t>𝑓𝑡</m:t>
                        </m:r>
                      </m:e>
                      <m:sup>
                        <m:r>
                          <a:rPr lang="en-US" altLang="en-US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en-US" sz="3600" dirty="0">
                    <a:latin typeface="Verdana" pitchFamily="34" charset="0"/>
                  </a:rPr>
                  <a:t/>
                </a:r>
                <a:br>
                  <a:rPr lang="en-US" altLang="en-US" sz="3600" dirty="0">
                    <a:latin typeface="Verdana" pitchFamily="34" charset="0"/>
                  </a:rPr>
                </a:br>
                <a:endParaRPr lang="en-US" altLang="en-US" sz="3600" dirty="0" smtClean="0">
                  <a:latin typeface="Verdana" pitchFamily="34" charset="0"/>
                </a:endParaRPr>
              </a:p>
            </p:txBody>
          </p:sp>
        </mc:Choice>
        <mc:Fallback>
          <p:sp>
            <p:nvSpPr>
              <p:cNvPr id="20482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85800" y="609600"/>
                <a:ext cx="7772400" cy="5791200"/>
              </a:xfrm>
              <a:blipFill rotWithShape="1">
                <a:blip r:embed="rId2"/>
                <a:stretch>
                  <a:fillRect l="-235" r="-2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>
                <a:solidFill>
                  <a:schemeClr val="bg1"/>
                </a:solidFill>
                <a:latin typeface="Verdana" pitchFamily="34" charset="0"/>
                <a:hlinkClick r:id="rId3" action="ppaction://hlinksldjump"/>
              </a:rPr>
              <a:t>$3</a:t>
            </a:r>
            <a:endParaRPr lang="en-US" sz="28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075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>
                <a:solidFill>
                  <a:schemeClr val="bg1"/>
                </a:solidFill>
                <a:latin typeface="Verdana" pitchFamily="34" charset="0"/>
                <a:hlinkClick r:id="rId4" action="ppaction://hlinksldjump"/>
              </a:rPr>
              <a:t>$5</a:t>
            </a:r>
            <a:endParaRPr lang="en-US" sz="2800">
              <a:solidFill>
                <a:schemeClr val="bg1"/>
              </a:solidFill>
              <a:latin typeface="Verdana" pitchFamily="34" charset="0"/>
              <a:hlinkClick r:id="rId2" action="ppaction://hlinksldjump"/>
            </a:endParaRPr>
          </a:p>
        </p:txBody>
      </p:sp>
      <p:sp>
        <p:nvSpPr>
          <p:cNvPr id="3076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>
                <a:solidFill>
                  <a:schemeClr val="bg1"/>
                </a:solidFill>
                <a:latin typeface="Verdana" pitchFamily="34" charset="0"/>
                <a:hlinkClick r:id="rId6" action="ppaction://hlinksldjump"/>
              </a:rPr>
              <a:t>$10</a:t>
            </a:r>
            <a:endParaRPr lang="en-US" sz="2800">
              <a:solidFill>
                <a:schemeClr val="bg1"/>
              </a:solidFill>
              <a:latin typeface="Verdana" pitchFamily="34" charset="0"/>
              <a:hlinkClick r:id="rId5" action="ppaction://hlinksldjump"/>
            </a:endParaRPr>
          </a:p>
        </p:txBody>
      </p:sp>
      <p:sp>
        <p:nvSpPr>
          <p:cNvPr id="3077" name="AutoShape 5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>
                <a:solidFill>
                  <a:schemeClr val="bg1"/>
                </a:solidFill>
                <a:latin typeface="Verdana" pitchFamily="34" charset="0"/>
                <a:hlinkClick r:id="rId8" action="ppaction://hlinksldjump"/>
              </a:rPr>
              <a:t>$20</a:t>
            </a:r>
            <a:endParaRPr lang="en-US" sz="28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078" name="AutoShape 6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latin typeface="Verdana" pitchFamily="34" charset="0"/>
                <a:hlinkClick r:id="rId10" action="ppaction://hlinksldjump"/>
              </a:rPr>
              <a:t>$2</a:t>
            </a:r>
            <a:endParaRPr lang="en-US" sz="28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079" name="AutoShape 7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>
                <a:solidFill>
                  <a:schemeClr val="hlink"/>
                </a:solidFill>
                <a:latin typeface="Verdana" pitchFamily="34" charset="0"/>
                <a:hlinkClick r:id="rId7" action="ppaction://hlinksldjump"/>
              </a:rPr>
              <a:t>$3</a:t>
            </a:r>
            <a:endParaRPr lang="en-US" sz="2800">
              <a:solidFill>
                <a:schemeClr val="hlink"/>
              </a:solidFill>
              <a:latin typeface="Verdana" pitchFamily="34" charset="0"/>
              <a:hlinkClick r:id="rId12" action="ppaction://hlinksldjump"/>
            </a:endParaRPr>
          </a:p>
        </p:txBody>
      </p:sp>
      <p:sp>
        <p:nvSpPr>
          <p:cNvPr id="3080" name="AutoShape 8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>
                <a:solidFill>
                  <a:schemeClr val="bg1"/>
                </a:solidFill>
                <a:latin typeface="Verdana" pitchFamily="34" charset="0"/>
                <a:hlinkClick r:id="rId14" action="ppaction://hlinksldjump"/>
              </a:rPr>
              <a:t>$5</a:t>
            </a:r>
            <a:endParaRPr lang="en-US" sz="28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081" name="AutoShape 9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>
                <a:solidFill>
                  <a:schemeClr val="bg1"/>
                </a:solidFill>
                <a:latin typeface="Verdana" pitchFamily="34" charset="0"/>
                <a:hlinkClick r:id="rId9" action="ppaction://hlinksldjump"/>
              </a:rPr>
              <a:t>$10</a:t>
            </a:r>
            <a:endParaRPr lang="en-US" sz="28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082" name="AutoShape 10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>
                <a:solidFill>
                  <a:schemeClr val="bg1"/>
                </a:solidFill>
                <a:latin typeface="Verdana" pitchFamily="34" charset="0"/>
                <a:hlinkClick r:id="rId17" action="ppaction://hlinksldjump"/>
              </a:rPr>
              <a:t>$20</a:t>
            </a:r>
            <a:endParaRPr lang="en-US" sz="28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083" name="AutoShape 11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>
                <a:solidFill>
                  <a:schemeClr val="bg1"/>
                </a:solidFill>
                <a:latin typeface="Verdana" pitchFamily="34" charset="0"/>
                <a:hlinkClick r:id="rId12" action="ppaction://hlinksldjump"/>
              </a:rPr>
              <a:t>$2</a:t>
            </a:r>
            <a:endParaRPr lang="en-US" sz="28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084" name="AutoShape 12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>
                <a:solidFill>
                  <a:schemeClr val="bg1"/>
                </a:solidFill>
                <a:latin typeface="Verdana" pitchFamily="34" charset="0"/>
                <a:hlinkClick r:id="rId20" action="ppaction://hlinksldjump"/>
              </a:rPr>
              <a:t>$3</a:t>
            </a:r>
            <a:endParaRPr lang="en-US" sz="28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085" name="AutoShape 13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>
                <a:solidFill>
                  <a:schemeClr val="bg1"/>
                </a:solidFill>
                <a:latin typeface="Verdana" pitchFamily="34" charset="0"/>
                <a:hlinkClick r:id="rId13" action="ppaction://hlinksldjump"/>
              </a:rPr>
              <a:t>$5</a:t>
            </a:r>
            <a:endParaRPr lang="en-US" sz="28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086" name="AutoShape 14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>
                <a:solidFill>
                  <a:schemeClr val="bg1"/>
                </a:solidFill>
                <a:latin typeface="Verdana" pitchFamily="34" charset="0"/>
                <a:hlinkClick r:id="rId23" action="ppaction://hlinksldjump"/>
              </a:rPr>
              <a:t>$10</a:t>
            </a:r>
            <a:endParaRPr lang="en-US" sz="28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087" name="AutoShape 15">
            <a:hlinkClick r:id="rId2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>
                <a:solidFill>
                  <a:schemeClr val="bg1"/>
                </a:solidFill>
                <a:latin typeface="Verdana" pitchFamily="34" charset="0"/>
                <a:hlinkClick r:id="rId15" action="ppaction://hlinksldjump"/>
              </a:rPr>
              <a:t>$20</a:t>
            </a:r>
            <a:endParaRPr lang="en-US" sz="28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088" name="AutoShape 16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>
                <a:solidFill>
                  <a:schemeClr val="bg1"/>
                </a:solidFill>
                <a:latin typeface="Verdana" pitchFamily="34" charset="0"/>
                <a:hlinkClick r:id="rId26" action="ppaction://hlinksldjump"/>
              </a:rPr>
              <a:t>$2</a:t>
            </a:r>
            <a:endParaRPr lang="en-US" sz="28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089" name="AutoShape 17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>
                <a:solidFill>
                  <a:schemeClr val="bg1"/>
                </a:solidFill>
                <a:latin typeface="Verdana" pitchFamily="34" charset="0"/>
                <a:hlinkClick r:id="rId16" action="ppaction://hlinksldjump"/>
              </a:rPr>
              <a:t>$3</a:t>
            </a:r>
            <a:endParaRPr lang="en-US" sz="28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090" name="AutoShape 18">
            <a:hlinkClick r:id="rId2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>
                <a:solidFill>
                  <a:schemeClr val="bg1"/>
                </a:solidFill>
                <a:latin typeface="Verdana" pitchFamily="34" charset="0"/>
                <a:hlinkClick r:id="rId29" action="ppaction://hlinksldjump"/>
              </a:rPr>
              <a:t>$5</a:t>
            </a:r>
            <a:endParaRPr lang="en-US" sz="28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091" name="AutoShape 19">
            <a:hlinkClick r:id="rId3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>
                <a:solidFill>
                  <a:schemeClr val="bg1"/>
                </a:solidFill>
                <a:latin typeface="Verdana" pitchFamily="34" charset="0"/>
                <a:hlinkClick r:id="rId31" action="ppaction://hlinksldjump"/>
              </a:rPr>
              <a:t>$10</a:t>
            </a:r>
            <a:endParaRPr lang="en-US" sz="28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092" name="AutoShape 20">
            <a:hlinkClick r:id="rId3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>
                <a:solidFill>
                  <a:schemeClr val="bg1"/>
                </a:solidFill>
                <a:latin typeface="Verdana" pitchFamily="34" charset="0"/>
                <a:hlinkClick r:id="rId33" action="ppaction://hlinksldjump"/>
              </a:rPr>
              <a:t>$20</a:t>
            </a:r>
            <a:endParaRPr lang="en-US" sz="28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093" name="AutoShape 21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>
                <a:solidFill>
                  <a:schemeClr val="bg1"/>
                </a:solidFill>
                <a:latin typeface="Verdana" pitchFamily="34" charset="0"/>
                <a:hlinkClick r:id="rId19" action="ppaction://hlinksldjump"/>
              </a:rPr>
              <a:t>$2</a:t>
            </a:r>
            <a:endParaRPr lang="en-US" sz="28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094" name="AutoShape 22">
            <a:hlinkClick r:id="rId3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>
                <a:solidFill>
                  <a:schemeClr val="bg1"/>
                </a:solidFill>
                <a:latin typeface="Verdana" pitchFamily="34" charset="0"/>
                <a:hlinkClick r:id="rId35" action="ppaction://hlinksldjump"/>
              </a:rPr>
              <a:t>$3</a:t>
            </a:r>
            <a:endParaRPr lang="en-US" sz="28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095" name="AutoShape 23">
            <a:hlinkClick r:id="rId3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>
                <a:solidFill>
                  <a:schemeClr val="bg1"/>
                </a:solidFill>
                <a:latin typeface="Verdana" pitchFamily="34" charset="0"/>
                <a:hlinkClick r:id="rId21" action="ppaction://hlinksldjump"/>
              </a:rPr>
              <a:t>$5</a:t>
            </a:r>
            <a:endParaRPr lang="en-US" sz="28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096" name="AutoShape 24">
            <a:hlinkClick r:id="rId3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>
                <a:solidFill>
                  <a:schemeClr val="bg1"/>
                </a:solidFill>
                <a:latin typeface="Verdana" pitchFamily="34" charset="0"/>
                <a:hlinkClick r:id="rId38" action="ppaction://hlinksldjump"/>
              </a:rPr>
              <a:t>$10</a:t>
            </a:r>
            <a:endParaRPr lang="en-US" sz="28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097" name="AutoShape 25">
            <a:hlinkClick r:id="rId3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>
                <a:solidFill>
                  <a:schemeClr val="bg1"/>
                </a:solidFill>
                <a:latin typeface="Verdana" pitchFamily="34" charset="0"/>
                <a:hlinkClick r:id="rId22" action="ppaction://hlinksldjump"/>
              </a:rPr>
              <a:t>$20</a:t>
            </a:r>
            <a:endParaRPr lang="en-US" sz="28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098" name="AutoShape 26">
            <a:hlinkClick r:id="rId4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latin typeface="Verdana" pitchFamily="34" charset="0"/>
                <a:hlinkClick r:id="rId41" action="ppaction://hlinksldjump"/>
              </a:rPr>
              <a:t>$2</a:t>
            </a:r>
            <a:endParaRPr lang="en-US" sz="28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3399"/>
              </a:gs>
              <a:gs pos="100000">
                <a:srgbClr val="FFFFFF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Verdana" pitchFamily="34" charset="0"/>
              </a:rPr>
              <a:t>Vocab</a:t>
            </a:r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/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000" b="1" dirty="0">
                <a:solidFill>
                  <a:schemeClr val="tx2"/>
                </a:solidFill>
                <a:latin typeface="Verdana" pitchFamily="34" charset="0"/>
              </a:rPr>
              <a:t>Areas</a:t>
            </a:r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2"/>
                </a:solidFill>
                <a:latin typeface="Verdana" pitchFamily="34" charset="0"/>
              </a:rPr>
              <a:t>Apps!</a:t>
            </a:r>
            <a:endParaRPr lang="en-US" sz="2200" b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FF00"/>
              </a:gs>
              <a:gs pos="100000">
                <a:srgbClr val="FFFFFF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Verdana" pitchFamily="34" charset="0"/>
              </a:rPr>
              <a:t>Vectors</a:t>
            </a:r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00CCFF"/>
              </a:gs>
              <a:gs pos="100000">
                <a:srgbClr val="FFFFFF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  <a:latin typeface="Verdana" pitchFamily="34" charset="0"/>
              </a:rPr>
              <a:t>Triangles</a:t>
            </a:r>
          </a:p>
        </p:txBody>
      </p:sp>
      <p:sp>
        <p:nvSpPr>
          <p:cNvPr id="3105" name="AutoShape 3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381000" cy="304800"/>
          </a:xfrm>
          <a:prstGeom prst="star5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3"/>
          <p:cNvSpPr>
            <a:spLocks noGrp="1" noChangeArrowheads="1"/>
          </p:cNvSpPr>
          <p:nvPr>
            <p:ph type="title"/>
          </p:nvPr>
        </p:nvSpPr>
        <p:spPr>
          <a:xfrm>
            <a:off x="814388" y="2566988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latin typeface="Verdana" pitchFamily="34" charset="0"/>
              </a:rPr>
              <a:t>What is</a:t>
            </a:r>
            <a:br>
              <a:rPr lang="en-US" altLang="en-US" sz="4000" dirty="0" smtClean="0">
                <a:latin typeface="Verdana" pitchFamily="34" charset="0"/>
              </a:rPr>
            </a:br>
            <a:r>
              <a:rPr lang="en-US" altLang="en-US" sz="4000" dirty="0" smtClean="0">
                <a:latin typeface="Verdana" pitchFamily="34" charset="0"/>
              </a:rPr>
              <a:t/>
            </a:r>
            <a:br>
              <a:rPr lang="en-US" altLang="en-US" sz="4000" dirty="0" smtClean="0">
                <a:latin typeface="Verdana" pitchFamily="34" charset="0"/>
              </a:rPr>
            </a:br>
            <a:r>
              <a:rPr lang="en-US" altLang="en-US" sz="4000" dirty="0" smtClean="0">
                <a:latin typeface="Verdana" pitchFamily="34" charset="0"/>
              </a:rPr>
              <a:t>76.6 acres</a:t>
            </a:r>
            <a:r>
              <a:rPr lang="en-US" altLang="en-US" sz="4000" dirty="0" smtClean="0">
                <a:latin typeface="Verdana" pitchFamily="34" charset="0"/>
              </a:rPr>
              <a:t/>
            </a:r>
            <a:br>
              <a:rPr lang="en-US" altLang="en-US" sz="4000" dirty="0" smtClean="0">
                <a:latin typeface="Verdana" pitchFamily="34" charset="0"/>
              </a:rPr>
            </a:br>
            <a:r>
              <a:rPr lang="en-US" altLang="en-US" sz="4000" dirty="0" smtClean="0">
                <a:latin typeface="Verdana" pitchFamily="34" charset="0"/>
              </a:rPr>
              <a:t/>
            </a:r>
            <a:br>
              <a:rPr lang="en-US" altLang="en-US" sz="4000" dirty="0" smtClean="0">
                <a:latin typeface="Verdana" pitchFamily="34" charset="0"/>
              </a:rPr>
            </a:br>
            <a:r>
              <a:rPr lang="en-US" altLang="en-US" sz="4000" dirty="0" smtClean="0">
                <a:latin typeface="Verdana" pitchFamily="34" charset="0"/>
              </a:rPr>
              <a:t>?</a:t>
            </a:r>
            <a:endParaRPr lang="en-US" altLang="en-US" sz="2000" dirty="0" smtClean="0">
              <a:latin typeface="Verdana" pitchFamily="34" charset="0"/>
            </a:endParaRPr>
          </a:p>
        </p:txBody>
      </p:sp>
      <p:sp>
        <p:nvSpPr>
          <p:cNvPr id="21507" name="Homepage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077200" y="5864225"/>
            <a:ext cx="731838" cy="738188"/>
          </a:xfrm>
          <a:custGeom>
            <a:avLst/>
            <a:gdLst>
              <a:gd name="T0" fmla="*/ 0 w 21600"/>
              <a:gd name="T1" fmla="*/ 0 h 21600"/>
              <a:gd name="T2" fmla="*/ 12397844 w 21600"/>
              <a:gd name="T3" fmla="*/ 0 h 21600"/>
              <a:gd name="T4" fmla="*/ 24795688 w 21600"/>
              <a:gd name="T5" fmla="*/ 0 h 21600"/>
              <a:gd name="T6" fmla="*/ 24795688 w 21600"/>
              <a:gd name="T7" fmla="*/ 12613924 h 21600"/>
              <a:gd name="T8" fmla="*/ 24795688 w 21600"/>
              <a:gd name="T9" fmla="*/ 25227848 h 21600"/>
              <a:gd name="T10" fmla="*/ 12397844 w 21600"/>
              <a:gd name="T11" fmla="*/ 25227848 h 21600"/>
              <a:gd name="T12" fmla="*/ 0 w 21600"/>
              <a:gd name="T13" fmla="*/ 12613924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562600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latin typeface="Verdana" pitchFamily="34" charset="0"/>
              </a:rPr>
              <a:t>The number of students in this class when everyone is present.</a:t>
            </a:r>
            <a:endParaRPr lang="en-US" altLang="en-US" sz="3600" dirty="0" smtClean="0">
              <a:latin typeface="Verdana" pitchFamily="34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3"/>
          <p:cNvSpPr>
            <a:spLocks noGrp="1" noChangeArrowheads="1"/>
          </p:cNvSpPr>
          <p:nvPr>
            <p:ph type="title"/>
          </p:nvPr>
        </p:nvSpPr>
        <p:spPr>
          <a:xfrm>
            <a:off x="801688" y="2849563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latin typeface="Verdana" pitchFamily="34" charset="0"/>
              </a:rPr>
              <a:t>What is</a:t>
            </a:r>
            <a:br>
              <a:rPr lang="en-US" altLang="en-US" sz="4000" dirty="0" smtClean="0">
                <a:latin typeface="Verdana" pitchFamily="34" charset="0"/>
              </a:rPr>
            </a:br>
            <a:r>
              <a:rPr lang="en-US" altLang="en-US" sz="4000" dirty="0" smtClean="0">
                <a:latin typeface="Verdana" pitchFamily="34" charset="0"/>
              </a:rPr>
              <a:t/>
            </a:r>
            <a:br>
              <a:rPr lang="en-US" altLang="en-US" sz="4000" dirty="0" smtClean="0">
                <a:latin typeface="Verdana" pitchFamily="34" charset="0"/>
              </a:rPr>
            </a:br>
            <a:r>
              <a:rPr lang="en-US" altLang="en-US" sz="4000" dirty="0" smtClean="0">
                <a:latin typeface="Verdana" pitchFamily="34" charset="0"/>
              </a:rPr>
              <a:t>10 – 1</a:t>
            </a:r>
            <a:r>
              <a:rPr lang="en-US" altLang="en-US" sz="4000" baseline="30000" dirty="0" smtClean="0">
                <a:latin typeface="Verdana" pitchFamily="34" charset="0"/>
              </a:rPr>
              <a:t>st</a:t>
            </a:r>
            <a:r>
              <a:rPr lang="en-US" altLang="en-US" sz="4000" dirty="0" smtClean="0">
                <a:latin typeface="Verdana" pitchFamily="34" charset="0"/>
              </a:rPr>
              <a:t> hour</a:t>
            </a:r>
            <a:br>
              <a:rPr lang="en-US" altLang="en-US" sz="4000" dirty="0" smtClean="0">
                <a:latin typeface="Verdana" pitchFamily="34" charset="0"/>
              </a:rPr>
            </a:br>
            <a:r>
              <a:rPr lang="en-US" altLang="en-US" sz="4000" dirty="0" smtClean="0">
                <a:latin typeface="Verdana" pitchFamily="34" charset="0"/>
              </a:rPr>
              <a:t>23 – 3</a:t>
            </a:r>
            <a:r>
              <a:rPr lang="en-US" altLang="en-US" sz="4000" baseline="30000" dirty="0" smtClean="0">
                <a:latin typeface="Verdana" pitchFamily="34" charset="0"/>
              </a:rPr>
              <a:t>rd</a:t>
            </a:r>
            <a:r>
              <a:rPr lang="en-US" altLang="en-US" sz="4000" dirty="0" smtClean="0">
                <a:latin typeface="Verdana" pitchFamily="34" charset="0"/>
              </a:rPr>
              <a:t> hour</a:t>
            </a:r>
            <a:br>
              <a:rPr lang="en-US" altLang="en-US" sz="4000" dirty="0" smtClean="0">
                <a:latin typeface="Verdana" pitchFamily="34" charset="0"/>
              </a:rPr>
            </a:br>
            <a:r>
              <a:rPr lang="en-US" altLang="en-US" sz="4000" dirty="0" smtClean="0">
                <a:latin typeface="Verdana" pitchFamily="34" charset="0"/>
              </a:rPr>
              <a:t>19 – 6</a:t>
            </a:r>
            <a:r>
              <a:rPr lang="en-US" altLang="en-US" sz="4000" baseline="30000" dirty="0" smtClean="0">
                <a:latin typeface="Verdana" pitchFamily="34" charset="0"/>
              </a:rPr>
              <a:t>th</a:t>
            </a:r>
            <a:r>
              <a:rPr lang="en-US" altLang="en-US" sz="4000" dirty="0" smtClean="0">
                <a:latin typeface="Verdana" pitchFamily="34" charset="0"/>
              </a:rPr>
              <a:t> hour</a:t>
            </a:r>
            <a:r>
              <a:rPr lang="en-US" altLang="en-US" sz="4000" dirty="0" smtClean="0">
                <a:latin typeface="Verdana" pitchFamily="34" charset="0"/>
              </a:rPr>
              <a:t/>
            </a:r>
            <a:br>
              <a:rPr lang="en-US" altLang="en-US" sz="4000" dirty="0" smtClean="0">
                <a:latin typeface="Verdana" pitchFamily="34" charset="0"/>
              </a:rPr>
            </a:br>
            <a:r>
              <a:rPr lang="en-US" altLang="en-US" sz="4000" dirty="0" smtClean="0">
                <a:latin typeface="Verdana" pitchFamily="34" charset="0"/>
              </a:rPr>
              <a:t/>
            </a:r>
            <a:br>
              <a:rPr lang="en-US" altLang="en-US" sz="4000" dirty="0" smtClean="0">
                <a:latin typeface="Verdana" pitchFamily="34" charset="0"/>
              </a:rPr>
            </a:br>
            <a:r>
              <a:rPr lang="en-US" altLang="en-US" sz="4000" dirty="0" smtClean="0">
                <a:latin typeface="Verdana" pitchFamily="34" charset="0"/>
              </a:rPr>
              <a:t>?</a:t>
            </a:r>
          </a:p>
        </p:txBody>
      </p:sp>
      <p:sp>
        <p:nvSpPr>
          <p:cNvPr id="23555" name="Homepage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077200" y="5864225"/>
            <a:ext cx="731838" cy="738188"/>
          </a:xfrm>
          <a:custGeom>
            <a:avLst/>
            <a:gdLst>
              <a:gd name="T0" fmla="*/ 0 w 21600"/>
              <a:gd name="T1" fmla="*/ 0 h 21600"/>
              <a:gd name="T2" fmla="*/ 12397844 w 21600"/>
              <a:gd name="T3" fmla="*/ 0 h 21600"/>
              <a:gd name="T4" fmla="*/ 24795688 w 21600"/>
              <a:gd name="T5" fmla="*/ 0 h 21600"/>
              <a:gd name="T6" fmla="*/ 24795688 w 21600"/>
              <a:gd name="T7" fmla="*/ 12613924 h 21600"/>
              <a:gd name="T8" fmla="*/ 24795688 w 21600"/>
              <a:gd name="T9" fmla="*/ 25227848 h 21600"/>
              <a:gd name="T10" fmla="*/ 12397844 w 21600"/>
              <a:gd name="T11" fmla="*/ 25227848 h 21600"/>
              <a:gd name="T12" fmla="*/ 0 w 21600"/>
              <a:gd name="T13" fmla="*/ 12613924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99160" y="609600"/>
            <a:ext cx="7559040" cy="5303520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latin typeface="Verdana" pitchFamily="34" charset="0"/>
              </a:rPr>
              <a:t>The component form of a vector with a magnitude of 100 pounds and a direction angle of 30°.</a:t>
            </a:r>
            <a:endParaRPr lang="en-US" altLang="en-US" sz="4000" dirty="0" smtClean="0">
              <a:latin typeface="Verdana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5602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685800" y="609600"/>
                <a:ext cx="7772400" cy="5867400"/>
              </a:xfrm>
            </p:spPr>
            <p:txBody>
              <a:bodyPr/>
              <a:lstStyle/>
              <a:p>
                <a:pPr eaLnBrk="1" hangingPunct="1"/>
                <a:r>
                  <a:rPr lang="en-US" altLang="en-US" dirty="0" smtClean="0">
                    <a:latin typeface="Verdana" pitchFamily="34" charset="0"/>
                  </a:rPr>
                  <a:t>What is</a:t>
                </a:r>
                <a:br>
                  <a:rPr lang="en-US" altLang="en-US" dirty="0" smtClean="0">
                    <a:latin typeface="Verdana" pitchFamily="34" charset="0"/>
                  </a:rPr>
                </a:br>
                <a:r>
                  <a:rPr lang="en-US" altLang="en-US" dirty="0" smtClean="0">
                    <a:latin typeface="Verdana" pitchFamily="34" charset="0"/>
                  </a:rPr>
                  <a:t/>
                </a:r>
                <a:br>
                  <a:rPr lang="en-US" altLang="en-US" dirty="0" smtClean="0">
                    <a:latin typeface="Verdana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alt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50</m:t>
                          </m:r>
                          <m:rad>
                            <m:radPr>
                              <m:degHide m:val="on"/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  <m:r>
                            <a:rPr lang="en-US" altLang="en-US" b="0" i="1" smtClean="0">
                              <a:latin typeface="Cambria Math"/>
                            </a:rPr>
                            <m:t>,50</m:t>
                          </m:r>
                        </m:e>
                      </m:d>
                      <m:r>
                        <a:rPr lang="en-US" altLang="en-US" i="1" smtClean="0">
                          <a:latin typeface="Cambria Math"/>
                          <a:ea typeface="Cambria Math"/>
                        </a:rPr>
                        <m:t>≈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alt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  <a:ea typeface="Cambria Math"/>
                            </a:rPr>
                            <m:t>86.6,50</m:t>
                          </m:r>
                        </m:e>
                      </m:d>
                    </m:oMath>
                  </m:oMathPara>
                </a14:m>
                <a:r>
                  <a:rPr lang="en-US" altLang="en-US" dirty="0" smtClean="0">
                    <a:latin typeface="Verdana" pitchFamily="34" charset="0"/>
                  </a:rPr>
                  <a:t/>
                </a:r>
                <a:br>
                  <a:rPr lang="en-US" altLang="en-US" dirty="0" smtClean="0">
                    <a:latin typeface="Verdana" pitchFamily="34" charset="0"/>
                  </a:rPr>
                </a:br>
                <a:r>
                  <a:rPr lang="en-US" altLang="en-US" dirty="0" smtClean="0">
                    <a:latin typeface="Verdana" pitchFamily="34" charset="0"/>
                  </a:rPr>
                  <a:t/>
                </a:r>
                <a:br>
                  <a:rPr lang="en-US" altLang="en-US" dirty="0" smtClean="0">
                    <a:latin typeface="Verdana" pitchFamily="34" charset="0"/>
                  </a:rPr>
                </a:br>
                <a:r>
                  <a:rPr lang="en-US" altLang="en-US" dirty="0" smtClean="0">
                    <a:latin typeface="Verdana" pitchFamily="34" charset="0"/>
                  </a:rPr>
                  <a:t>?</a:t>
                </a:r>
              </a:p>
            </p:txBody>
          </p:sp>
        </mc:Choice>
        <mc:Fallback>
          <p:sp>
            <p:nvSpPr>
              <p:cNvPr id="25602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85800" y="609600"/>
                <a:ext cx="7772400" cy="58674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3" name="Homepage">
            <a:hlinkClick r:id="rId3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077200" y="5864225"/>
            <a:ext cx="731838" cy="738188"/>
          </a:xfrm>
          <a:custGeom>
            <a:avLst/>
            <a:gdLst>
              <a:gd name="T0" fmla="*/ 0 w 21600"/>
              <a:gd name="T1" fmla="*/ 0 h 21600"/>
              <a:gd name="T2" fmla="*/ 12397844 w 21600"/>
              <a:gd name="T3" fmla="*/ 0 h 21600"/>
              <a:gd name="T4" fmla="*/ 24795688 w 21600"/>
              <a:gd name="T5" fmla="*/ 0 h 21600"/>
              <a:gd name="T6" fmla="*/ 24795688 w 21600"/>
              <a:gd name="T7" fmla="*/ 12613924 h 21600"/>
              <a:gd name="T8" fmla="*/ 24795688 w 21600"/>
              <a:gd name="T9" fmla="*/ 25227848 h 21600"/>
              <a:gd name="T10" fmla="*/ 12397844 w 21600"/>
              <a:gd name="T11" fmla="*/ 25227848 h 21600"/>
              <a:gd name="T12" fmla="*/ 0 w 21600"/>
              <a:gd name="T13" fmla="*/ 12613924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638800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latin typeface="Verdana" pitchFamily="34" charset="0"/>
              </a:rPr>
              <a:t>The force required to keep a 2000 pound car from rolling down a 30° incline.</a:t>
            </a:r>
            <a:endParaRPr lang="en-US" altLang="en-US" sz="4000" dirty="0" smtClean="0">
              <a:latin typeface="Verdana" pitchFamily="34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562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Verdana" pitchFamily="34" charset="0"/>
              </a:rPr>
              <a:t>What is</a:t>
            </a:r>
            <a:br>
              <a:rPr lang="en-US" altLang="en-US" dirty="0" smtClean="0">
                <a:latin typeface="Verdana" pitchFamily="34" charset="0"/>
              </a:rPr>
            </a:br>
            <a:r>
              <a:rPr lang="en-US" altLang="en-US" dirty="0" smtClean="0">
                <a:latin typeface="Verdana" pitchFamily="34" charset="0"/>
              </a:rPr>
              <a:t/>
            </a:r>
            <a:br>
              <a:rPr lang="en-US" altLang="en-US" dirty="0" smtClean="0">
                <a:latin typeface="Verdana" pitchFamily="34" charset="0"/>
              </a:rPr>
            </a:br>
            <a:r>
              <a:rPr lang="en-US" altLang="en-US" dirty="0" smtClean="0">
                <a:latin typeface="Verdana" pitchFamily="34" charset="0"/>
              </a:rPr>
              <a:t>1000 pounds</a:t>
            </a:r>
            <a:r>
              <a:rPr lang="en-US" altLang="en-US" dirty="0" smtClean="0">
                <a:latin typeface="Verdana" pitchFamily="34" charset="0"/>
              </a:rPr>
              <a:t/>
            </a:r>
            <a:br>
              <a:rPr lang="en-US" altLang="en-US" dirty="0" smtClean="0">
                <a:latin typeface="Verdana" pitchFamily="34" charset="0"/>
              </a:rPr>
            </a:br>
            <a:r>
              <a:rPr lang="en-US" altLang="en-US" dirty="0" smtClean="0">
                <a:latin typeface="Verdana" pitchFamily="34" charset="0"/>
              </a:rPr>
              <a:t/>
            </a:r>
            <a:br>
              <a:rPr lang="en-US" altLang="en-US" dirty="0" smtClean="0">
                <a:latin typeface="Verdana" pitchFamily="34" charset="0"/>
              </a:rPr>
            </a:br>
            <a:r>
              <a:rPr lang="en-US" altLang="en-US" dirty="0" smtClean="0">
                <a:latin typeface="Verdana" pitchFamily="34" charset="0"/>
              </a:rPr>
              <a:t>?</a:t>
            </a:r>
          </a:p>
        </p:txBody>
      </p:sp>
      <p:sp>
        <p:nvSpPr>
          <p:cNvPr id="27651" name="Homepage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077200" y="5864225"/>
            <a:ext cx="731838" cy="738188"/>
          </a:xfrm>
          <a:custGeom>
            <a:avLst/>
            <a:gdLst>
              <a:gd name="T0" fmla="*/ 0 w 21600"/>
              <a:gd name="T1" fmla="*/ 0 h 21600"/>
              <a:gd name="T2" fmla="*/ 12397844 w 21600"/>
              <a:gd name="T3" fmla="*/ 0 h 21600"/>
              <a:gd name="T4" fmla="*/ 24795688 w 21600"/>
              <a:gd name="T5" fmla="*/ 0 h 21600"/>
              <a:gd name="T6" fmla="*/ 24795688 w 21600"/>
              <a:gd name="T7" fmla="*/ 12613924 h 21600"/>
              <a:gd name="T8" fmla="*/ 24795688 w 21600"/>
              <a:gd name="T9" fmla="*/ 25227848 h 21600"/>
              <a:gd name="T10" fmla="*/ 12397844 w 21600"/>
              <a:gd name="T11" fmla="*/ 25227848 h 21600"/>
              <a:gd name="T12" fmla="*/ 0 w 21600"/>
              <a:gd name="T13" fmla="*/ 12613924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2987040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latin typeface="Verdana" pitchFamily="34" charset="0"/>
              </a:rPr>
              <a:t>The approximate length of the pond pictured below.</a:t>
            </a:r>
            <a:endParaRPr lang="en-US" altLang="en-US" sz="4000" dirty="0" smtClean="0">
              <a:latin typeface="Verdana" pitchFamily="34" charset="0"/>
            </a:endParaRP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041" y="2971800"/>
            <a:ext cx="4712018" cy="2835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15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Verdana" pitchFamily="34" charset="0"/>
              </a:rPr>
              <a:t>What is</a:t>
            </a:r>
            <a:br>
              <a:rPr lang="en-US" altLang="en-US" dirty="0" smtClean="0">
                <a:latin typeface="Verdana" pitchFamily="34" charset="0"/>
              </a:rPr>
            </a:br>
            <a:r>
              <a:rPr lang="en-US" altLang="en-US" dirty="0" smtClean="0">
                <a:latin typeface="Verdana" pitchFamily="34" charset="0"/>
              </a:rPr>
              <a:t/>
            </a:r>
            <a:br>
              <a:rPr lang="en-US" altLang="en-US" dirty="0" smtClean="0">
                <a:latin typeface="Verdana" pitchFamily="34" charset="0"/>
              </a:rPr>
            </a:br>
            <a:r>
              <a:rPr lang="en-US" altLang="en-US" dirty="0" smtClean="0">
                <a:latin typeface="Verdana" pitchFamily="34" charset="0"/>
              </a:rPr>
              <a:t>483.4 feet</a:t>
            </a:r>
            <a:r>
              <a:rPr lang="en-US" altLang="en-US" dirty="0" smtClean="0">
                <a:latin typeface="Verdana" pitchFamily="34" charset="0"/>
              </a:rPr>
              <a:t/>
            </a:r>
            <a:br>
              <a:rPr lang="en-US" altLang="en-US" dirty="0" smtClean="0">
                <a:latin typeface="Verdana" pitchFamily="34" charset="0"/>
              </a:rPr>
            </a:br>
            <a:r>
              <a:rPr lang="en-US" altLang="en-US" dirty="0" smtClean="0">
                <a:latin typeface="Verdana" pitchFamily="34" charset="0"/>
              </a:rPr>
              <a:t/>
            </a:r>
            <a:br>
              <a:rPr lang="en-US" altLang="en-US" dirty="0" smtClean="0">
                <a:latin typeface="Verdana" pitchFamily="34" charset="0"/>
              </a:rPr>
            </a:br>
            <a:r>
              <a:rPr lang="en-US" altLang="en-US" dirty="0" smtClean="0">
                <a:latin typeface="Verdana" pitchFamily="34" charset="0"/>
              </a:rPr>
              <a:t>?</a:t>
            </a:r>
          </a:p>
        </p:txBody>
      </p:sp>
      <p:sp>
        <p:nvSpPr>
          <p:cNvPr id="29699" name="Homepage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077200" y="5864225"/>
            <a:ext cx="731838" cy="738188"/>
          </a:xfrm>
          <a:custGeom>
            <a:avLst/>
            <a:gdLst>
              <a:gd name="T0" fmla="*/ 0 w 21600"/>
              <a:gd name="T1" fmla="*/ 0 h 21600"/>
              <a:gd name="T2" fmla="*/ 12397844 w 21600"/>
              <a:gd name="T3" fmla="*/ 0 h 21600"/>
              <a:gd name="T4" fmla="*/ 24795688 w 21600"/>
              <a:gd name="T5" fmla="*/ 0 h 21600"/>
              <a:gd name="T6" fmla="*/ 24795688 w 21600"/>
              <a:gd name="T7" fmla="*/ 12613924 h 21600"/>
              <a:gd name="T8" fmla="*/ 24795688 w 21600"/>
              <a:gd name="T9" fmla="*/ 25227848 h 21600"/>
              <a:gd name="T10" fmla="*/ 12397844 w 21600"/>
              <a:gd name="T11" fmla="*/ 25227848 h 21600"/>
              <a:gd name="T12" fmla="*/ 0 w 21600"/>
              <a:gd name="T13" fmla="*/ 12613924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2377440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latin typeface="Verdana" pitchFamily="34" charset="0"/>
              </a:rPr>
              <a:t>The distance along the old roof that the new roof reaches.</a:t>
            </a:r>
            <a:endParaRPr lang="en-US" altLang="en-US" sz="4000" dirty="0" smtClean="0">
              <a:latin typeface="Verdana" pitchFamily="34" charset="0"/>
            </a:endParaRP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658634"/>
            <a:ext cx="5532120" cy="3270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410200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latin typeface="Verdana" pitchFamily="34" charset="0"/>
              </a:rPr>
              <a:t>A quantity with both magnitude and direction.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15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Verdana" pitchFamily="34" charset="0"/>
              </a:rPr>
              <a:t>What is</a:t>
            </a:r>
            <a:br>
              <a:rPr lang="en-US" altLang="en-US" dirty="0" smtClean="0">
                <a:latin typeface="Verdana" pitchFamily="34" charset="0"/>
              </a:rPr>
            </a:br>
            <a:r>
              <a:rPr lang="en-US" altLang="en-US" dirty="0" smtClean="0">
                <a:latin typeface="Verdana" pitchFamily="34" charset="0"/>
              </a:rPr>
              <a:t/>
            </a:r>
            <a:br>
              <a:rPr lang="en-US" altLang="en-US" dirty="0" smtClean="0">
                <a:latin typeface="Verdana" pitchFamily="34" charset="0"/>
              </a:rPr>
            </a:br>
            <a:r>
              <a:rPr lang="en-US" altLang="en-US" dirty="0" smtClean="0">
                <a:latin typeface="Verdana" pitchFamily="34" charset="0"/>
              </a:rPr>
              <a:t>33.5 feet</a:t>
            </a:r>
            <a:r>
              <a:rPr lang="en-US" altLang="en-US" dirty="0" smtClean="0">
                <a:latin typeface="Verdana" pitchFamily="34" charset="0"/>
              </a:rPr>
              <a:t/>
            </a:r>
            <a:br>
              <a:rPr lang="en-US" altLang="en-US" dirty="0" smtClean="0">
                <a:latin typeface="Verdana" pitchFamily="34" charset="0"/>
              </a:rPr>
            </a:br>
            <a:r>
              <a:rPr lang="en-US" altLang="en-US" dirty="0" smtClean="0">
                <a:latin typeface="Verdana" pitchFamily="34" charset="0"/>
              </a:rPr>
              <a:t/>
            </a:r>
            <a:br>
              <a:rPr lang="en-US" altLang="en-US" dirty="0" smtClean="0">
                <a:latin typeface="Verdana" pitchFamily="34" charset="0"/>
              </a:rPr>
            </a:br>
            <a:r>
              <a:rPr lang="en-US" altLang="en-US" dirty="0" smtClean="0">
                <a:latin typeface="Verdana" pitchFamily="34" charset="0"/>
              </a:rPr>
              <a:t>?</a:t>
            </a:r>
          </a:p>
        </p:txBody>
      </p:sp>
      <p:sp>
        <p:nvSpPr>
          <p:cNvPr id="31747" name="Homepage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077200" y="5864225"/>
            <a:ext cx="731838" cy="738188"/>
          </a:xfrm>
          <a:custGeom>
            <a:avLst/>
            <a:gdLst>
              <a:gd name="T0" fmla="*/ 0 w 21600"/>
              <a:gd name="T1" fmla="*/ 0 h 21600"/>
              <a:gd name="T2" fmla="*/ 12397844 w 21600"/>
              <a:gd name="T3" fmla="*/ 0 h 21600"/>
              <a:gd name="T4" fmla="*/ 24795688 w 21600"/>
              <a:gd name="T5" fmla="*/ 0 h 21600"/>
              <a:gd name="T6" fmla="*/ 24795688 w 21600"/>
              <a:gd name="T7" fmla="*/ 12613924 h 21600"/>
              <a:gd name="T8" fmla="*/ 24795688 w 21600"/>
              <a:gd name="T9" fmla="*/ 25227848 h 21600"/>
              <a:gd name="T10" fmla="*/ 12397844 w 21600"/>
              <a:gd name="T11" fmla="*/ 25227848 h 21600"/>
              <a:gd name="T12" fmla="*/ 0 w 21600"/>
              <a:gd name="T13" fmla="*/ 12613924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2987040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latin typeface="Verdana" pitchFamily="34" charset="0"/>
              </a:rPr>
              <a:t>The height of the giant helium balloon pictured.</a:t>
            </a:r>
            <a:endParaRPr lang="en-US" altLang="en-US" sz="4000" dirty="0" smtClean="0">
              <a:latin typeface="Verdan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3472" y="3023138"/>
            <a:ext cx="6112248" cy="3133822"/>
          </a:xfrm>
          <a:prstGeom prst="rect">
            <a:avLst/>
          </a:prstGeom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Verdana" pitchFamily="34" charset="0"/>
              </a:rPr>
              <a:t>What is</a:t>
            </a:r>
            <a:br>
              <a:rPr lang="en-US" altLang="en-US" dirty="0" smtClean="0">
                <a:latin typeface="Verdana" pitchFamily="34" charset="0"/>
              </a:rPr>
            </a:br>
            <a:r>
              <a:rPr lang="en-US" altLang="en-US" dirty="0" smtClean="0">
                <a:latin typeface="Verdana" pitchFamily="34" charset="0"/>
              </a:rPr>
              <a:t/>
            </a:r>
            <a:br>
              <a:rPr lang="en-US" altLang="en-US" dirty="0" smtClean="0">
                <a:latin typeface="Verdana" pitchFamily="34" charset="0"/>
              </a:rPr>
            </a:br>
            <a:r>
              <a:rPr lang="en-US" altLang="en-US" dirty="0" smtClean="0">
                <a:latin typeface="Verdana" pitchFamily="34" charset="0"/>
              </a:rPr>
              <a:t>115.9 feet</a:t>
            </a:r>
            <a:r>
              <a:rPr lang="en-US" altLang="en-US" dirty="0" smtClean="0">
                <a:latin typeface="Verdana" pitchFamily="34" charset="0"/>
              </a:rPr>
              <a:t/>
            </a:r>
            <a:br>
              <a:rPr lang="en-US" altLang="en-US" dirty="0" smtClean="0">
                <a:latin typeface="Verdana" pitchFamily="34" charset="0"/>
              </a:rPr>
            </a:br>
            <a:r>
              <a:rPr lang="en-US" altLang="en-US" dirty="0" smtClean="0">
                <a:latin typeface="Verdana" pitchFamily="34" charset="0"/>
              </a:rPr>
              <a:t/>
            </a:r>
            <a:br>
              <a:rPr lang="en-US" altLang="en-US" dirty="0" smtClean="0">
                <a:latin typeface="Verdana" pitchFamily="34" charset="0"/>
              </a:rPr>
            </a:br>
            <a:r>
              <a:rPr lang="en-US" altLang="en-US" dirty="0" smtClean="0">
                <a:latin typeface="Verdana" pitchFamily="34" charset="0"/>
              </a:rPr>
              <a:t>?</a:t>
            </a:r>
          </a:p>
        </p:txBody>
      </p:sp>
      <p:sp>
        <p:nvSpPr>
          <p:cNvPr id="33795" name="Homepage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077200" y="5864225"/>
            <a:ext cx="731838" cy="738188"/>
          </a:xfrm>
          <a:custGeom>
            <a:avLst/>
            <a:gdLst>
              <a:gd name="T0" fmla="*/ 0 w 21600"/>
              <a:gd name="T1" fmla="*/ 0 h 21600"/>
              <a:gd name="T2" fmla="*/ 12397844 w 21600"/>
              <a:gd name="T3" fmla="*/ 0 h 21600"/>
              <a:gd name="T4" fmla="*/ 24795688 w 21600"/>
              <a:gd name="T5" fmla="*/ 0 h 21600"/>
              <a:gd name="T6" fmla="*/ 24795688 w 21600"/>
              <a:gd name="T7" fmla="*/ 12613924 h 21600"/>
              <a:gd name="T8" fmla="*/ 24795688 w 21600"/>
              <a:gd name="T9" fmla="*/ 25227848 h 21600"/>
              <a:gd name="T10" fmla="*/ 12397844 w 21600"/>
              <a:gd name="T11" fmla="*/ 25227848 h 21600"/>
              <a:gd name="T12" fmla="*/ 0 w 21600"/>
              <a:gd name="T13" fmla="*/ 12613924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410200"/>
          </a:xfrm>
        </p:spPr>
        <p:txBody>
          <a:bodyPr/>
          <a:lstStyle/>
          <a:p>
            <a:pPr eaLnBrk="1" hangingPunct="1"/>
            <a:r>
              <a:rPr lang="en-US" altLang="en-US" sz="4800" dirty="0" smtClean="0">
                <a:latin typeface="Verdana" pitchFamily="34" charset="0"/>
              </a:rPr>
              <a:t>The name of the villain who invented the Piranha Gun in </a:t>
            </a:r>
            <a:r>
              <a:rPr lang="en-US" altLang="en-US" sz="4800" i="1" dirty="0" smtClean="0">
                <a:latin typeface="Verdana" pitchFamily="34" charset="0"/>
              </a:rPr>
              <a:t>Despicable Me</a:t>
            </a:r>
            <a:endParaRPr lang="en-US" altLang="en-US" sz="4800" i="1" dirty="0" smtClean="0">
              <a:latin typeface="Verdana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638800"/>
          </a:xfrm>
        </p:spPr>
        <p:txBody>
          <a:bodyPr/>
          <a:lstStyle/>
          <a:p>
            <a:pPr eaLnBrk="1" hangingPunct="1"/>
            <a:r>
              <a:rPr lang="en-US" altLang="en-US" sz="4800" dirty="0" smtClean="0">
                <a:latin typeface="Verdana" pitchFamily="34" charset="0"/>
              </a:rPr>
              <a:t>Who is Vector</a:t>
            </a:r>
            <a:r>
              <a:rPr lang="en-US" altLang="en-US" sz="4800" dirty="0" smtClean="0">
                <a:latin typeface="Verdana" pitchFamily="34" charset="0"/>
              </a:rPr>
              <a:t/>
            </a:r>
            <a:br>
              <a:rPr lang="en-US" altLang="en-US" sz="4800" dirty="0" smtClean="0">
                <a:latin typeface="Verdana" pitchFamily="34" charset="0"/>
              </a:rPr>
            </a:br>
            <a:r>
              <a:rPr lang="en-US" altLang="en-US" sz="4800" dirty="0" smtClean="0">
                <a:latin typeface="Verdana" pitchFamily="34" charset="0"/>
              </a:rPr>
              <a:t/>
            </a:r>
            <a:br>
              <a:rPr lang="en-US" altLang="en-US" sz="4800" dirty="0" smtClean="0">
                <a:latin typeface="Verdana" pitchFamily="34" charset="0"/>
              </a:rPr>
            </a:br>
            <a:r>
              <a:rPr lang="en-US" altLang="en-US" sz="4800" dirty="0" smtClean="0">
                <a:latin typeface="Verdana" pitchFamily="34" charset="0"/>
              </a:rPr>
              <a:t>?</a:t>
            </a:r>
            <a:endParaRPr lang="en-US" altLang="en-US" sz="2400" dirty="0" smtClean="0">
              <a:latin typeface="Verdana" pitchFamily="34" charset="0"/>
            </a:endParaRPr>
          </a:p>
        </p:txBody>
      </p:sp>
      <p:sp>
        <p:nvSpPr>
          <p:cNvPr id="35843" name="Homepage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077200" y="5864225"/>
            <a:ext cx="731838" cy="738188"/>
          </a:xfrm>
          <a:custGeom>
            <a:avLst/>
            <a:gdLst>
              <a:gd name="T0" fmla="*/ 0 w 21600"/>
              <a:gd name="T1" fmla="*/ 0 h 21600"/>
              <a:gd name="T2" fmla="*/ 12397844 w 21600"/>
              <a:gd name="T3" fmla="*/ 0 h 21600"/>
              <a:gd name="T4" fmla="*/ 24795688 w 21600"/>
              <a:gd name="T5" fmla="*/ 0 h 21600"/>
              <a:gd name="T6" fmla="*/ 24795688 w 21600"/>
              <a:gd name="T7" fmla="*/ 12613924 h 21600"/>
              <a:gd name="T8" fmla="*/ 24795688 w 21600"/>
              <a:gd name="T9" fmla="*/ 25227848 h 21600"/>
              <a:gd name="T10" fmla="*/ 12397844 w 21600"/>
              <a:gd name="T11" fmla="*/ 25227848 h 21600"/>
              <a:gd name="T12" fmla="*/ 0 w 21600"/>
              <a:gd name="T13" fmla="*/ 12613924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6866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685800" y="609600"/>
                <a:ext cx="7772400" cy="5638800"/>
              </a:xfrm>
            </p:spPr>
            <p:txBody>
              <a:bodyPr/>
              <a:lstStyle/>
              <a:p>
                <a:pPr eaLnBrk="1" hangingPunct="1"/>
                <a:r>
                  <a:rPr lang="en-US" altLang="en-US" sz="4800" dirty="0" smtClean="0">
                    <a:latin typeface="Verdana" pitchFamily="34" charset="0"/>
                  </a:rPr>
                  <a:t>The vector with an initial point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48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4800" b="0" i="1" smtClean="0">
                            <a:latin typeface="Cambria Math"/>
                          </a:rPr>
                          <m:t>5, −7</m:t>
                        </m:r>
                      </m:e>
                    </m:d>
                  </m:oMath>
                </a14:m>
                <a:r>
                  <a:rPr lang="en-US" altLang="en-US" sz="4800" dirty="0" smtClean="0">
                    <a:latin typeface="Verdana" pitchFamily="34" charset="0"/>
                  </a:rPr>
                  <a:t> and terminal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48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4800" b="0" i="1" smtClean="0">
                            <a:latin typeface="Cambria Math"/>
                          </a:rPr>
                          <m:t>4,6</m:t>
                        </m:r>
                      </m:e>
                    </m:d>
                  </m:oMath>
                </a14:m>
                <a:r>
                  <a:rPr lang="en-US" altLang="en-US" sz="4800" dirty="0" smtClean="0">
                    <a:latin typeface="Verdana" pitchFamily="34" charset="0"/>
                  </a:rPr>
                  <a:t>.</a:t>
                </a:r>
                <a:endParaRPr lang="en-US" altLang="en-US" sz="4800" dirty="0" smtClean="0">
                  <a:latin typeface="Verdana" pitchFamily="34" charset="0"/>
                </a:endParaRPr>
              </a:p>
            </p:txBody>
          </p:sp>
        </mc:Choice>
        <mc:Fallback>
          <p:sp>
            <p:nvSpPr>
              <p:cNvPr id="3686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85800" y="609600"/>
                <a:ext cx="7772400" cy="5638800"/>
              </a:xfrm>
              <a:blipFill rotWithShape="1">
                <a:blip r:embed="rId2"/>
                <a:stretch>
                  <a:fillRect l="-2353" r="-21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7890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685800" y="609600"/>
                <a:ext cx="7772400" cy="5638800"/>
              </a:xfrm>
            </p:spPr>
            <p:txBody>
              <a:bodyPr/>
              <a:lstStyle/>
              <a:p>
                <a:pPr eaLnBrk="1" hangingPunct="1"/>
                <a:r>
                  <a:rPr lang="en-US" altLang="en-US" sz="4800" dirty="0" smtClean="0">
                    <a:latin typeface="Verdana" pitchFamily="34" charset="0"/>
                  </a:rPr>
                  <a:t>What is</a:t>
                </a:r>
                <a:br>
                  <a:rPr lang="en-US" altLang="en-US" sz="4800" dirty="0" smtClean="0">
                    <a:latin typeface="Verdana" pitchFamily="34" charset="0"/>
                  </a:rPr>
                </a:br>
                <a:r>
                  <a:rPr lang="en-US" altLang="en-US" sz="4800" dirty="0" smtClean="0">
                    <a:latin typeface="Verdana" pitchFamily="34" charset="0"/>
                  </a:rPr>
                  <a:t/>
                </a:r>
                <a:br>
                  <a:rPr lang="en-US" altLang="en-US" sz="4800" dirty="0" smtClean="0">
                    <a:latin typeface="Verdana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altLang="en-US" sz="48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sz="4800" b="0" i="1" smtClean="0">
                              <a:latin typeface="Cambria Math"/>
                            </a:rPr>
                            <m:t>−1,13</m:t>
                          </m:r>
                        </m:e>
                      </m:d>
                    </m:oMath>
                  </m:oMathPara>
                </a14:m>
                <a:r>
                  <a:rPr lang="en-US" altLang="en-US" sz="4800" dirty="0" smtClean="0">
                    <a:latin typeface="Verdana" pitchFamily="34" charset="0"/>
                  </a:rPr>
                  <a:t/>
                </a:r>
                <a:br>
                  <a:rPr lang="en-US" altLang="en-US" sz="4800" dirty="0" smtClean="0">
                    <a:latin typeface="Verdana" pitchFamily="34" charset="0"/>
                  </a:rPr>
                </a:br>
                <a:r>
                  <a:rPr lang="en-US" altLang="en-US" sz="4800" dirty="0" smtClean="0">
                    <a:latin typeface="Verdana" pitchFamily="34" charset="0"/>
                  </a:rPr>
                  <a:t/>
                </a:r>
                <a:br>
                  <a:rPr lang="en-US" altLang="en-US" sz="4800" dirty="0" smtClean="0">
                    <a:latin typeface="Verdana" pitchFamily="34" charset="0"/>
                  </a:rPr>
                </a:br>
                <a:r>
                  <a:rPr lang="en-US" altLang="en-US" sz="4800" dirty="0" smtClean="0">
                    <a:latin typeface="Verdana" pitchFamily="34" charset="0"/>
                  </a:rPr>
                  <a:t>?</a:t>
                </a:r>
              </a:p>
            </p:txBody>
          </p:sp>
        </mc:Choice>
        <mc:Fallback>
          <p:sp>
            <p:nvSpPr>
              <p:cNvPr id="37890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85800" y="609600"/>
                <a:ext cx="7772400" cy="56388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891" name="Homepage">
            <a:hlinkClick r:id="rId3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077200" y="5864225"/>
            <a:ext cx="731838" cy="738188"/>
          </a:xfrm>
          <a:custGeom>
            <a:avLst/>
            <a:gdLst>
              <a:gd name="T0" fmla="*/ 0 w 21600"/>
              <a:gd name="T1" fmla="*/ 0 h 21600"/>
              <a:gd name="T2" fmla="*/ 12397844 w 21600"/>
              <a:gd name="T3" fmla="*/ 0 h 21600"/>
              <a:gd name="T4" fmla="*/ 24795688 w 21600"/>
              <a:gd name="T5" fmla="*/ 0 h 21600"/>
              <a:gd name="T6" fmla="*/ 24795688 w 21600"/>
              <a:gd name="T7" fmla="*/ 12613924 h 21600"/>
              <a:gd name="T8" fmla="*/ 24795688 w 21600"/>
              <a:gd name="T9" fmla="*/ 25227848 h 21600"/>
              <a:gd name="T10" fmla="*/ 12397844 w 21600"/>
              <a:gd name="T11" fmla="*/ 25227848 h 21600"/>
              <a:gd name="T12" fmla="*/ 0 w 21600"/>
              <a:gd name="T13" fmla="*/ 12613924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8914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685800" y="609600"/>
                <a:ext cx="7772400" cy="5334000"/>
              </a:xfrm>
            </p:spPr>
            <p:txBody>
              <a:bodyPr/>
              <a:lstStyle/>
              <a:p>
                <a:pPr eaLnBrk="1" hangingPunct="1"/>
                <a:r>
                  <a:rPr lang="en-US" altLang="en-US" sz="4800" dirty="0" smtClean="0">
                    <a:latin typeface="Verdana" pitchFamily="34" charset="0"/>
                  </a:rPr>
                  <a:t>The magnitude of the vector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en-US" sz="48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4800" b="0" i="1" smtClean="0">
                            <a:latin typeface="Cambria Math"/>
                          </a:rPr>
                          <m:t>−10,16</m:t>
                        </m:r>
                      </m:e>
                    </m:d>
                  </m:oMath>
                </a14:m>
                <a:r>
                  <a:rPr lang="en-US" altLang="en-US" sz="4800" dirty="0" smtClean="0">
                    <a:latin typeface="Verdana" pitchFamily="34" charset="0"/>
                  </a:rPr>
                  <a:t>.</a:t>
                </a:r>
                <a:endParaRPr lang="en-US" altLang="en-US" sz="4800" dirty="0" smtClean="0">
                  <a:latin typeface="Verdana" pitchFamily="34" charset="0"/>
                </a:endParaRPr>
              </a:p>
            </p:txBody>
          </p:sp>
        </mc:Choice>
        <mc:Fallback>
          <p:sp>
            <p:nvSpPr>
              <p:cNvPr id="3891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85800" y="609600"/>
                <a:ext cx="7772400" cy="53340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9938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685800" y="609600"/>
                <a:ext cx="7772400" cy="5562600"/>
              </a:xfrm>
            </p:spPr>
            <p:txBody>
              <a:bodyPr/>
              <a:lstStyle/>
              <a:p>
                <a:pPr eaLnBrk="1" hangingPunct="1"/>
                <a:r>
                  <a:rPr lang="en-US" altLang="en-US" sz="4800" dirty="0" smtClean="0">
                    <a:latin typeface="Verdana" pitchFamily="34" charset="0"/>
                  </a:rPr>
                  <a:t>What is</a:t>
                </a:r>
                <a:br>
                  <a:rPr lang="en-US" altLang="en-US" sz="4800" dirty="0" smtClean="0">
                    <a:latin typeface="Verdana" pitchFamily="34" charset="0"/>
                  </a:rPr>
                </a:br>
                <a:r>
                  <a:rPr lang="en-US" altLang="en-US" sz="4800" dirty="0" smtClean="0">
                    <a:latin typeface="Verdana" pitchFamily="34" charset="0"/>
                  </a:rPr>
                  <a:t/>
                </a:r>
                <a:br>
                  <a:rPr lang="en-US" altLang="en-US" sz="4800" dirty="0" smtClean="0">
                    <a:latin typeface="Verdana" pitchFamily="34" charset="0"/>
                  </a:rPr>
                </a:b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en-US" sz="48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en-US" sz="4800" b="0" i="1" smtClean="0">
                            <a:latin typeface="Cambria Math"/>
                          </a:rPr>
                          <m:t>356</m:t>
                        </m:r>
                      </m:e>
                    </m:rad>
                    <m:r>
                      <a:rPr lang="en-US" altLang="en-US" sz="4800" i="1" smtClean="0">
                        <a:latin typeface="Cambria Math"/>
                        <a:ea typeface="Cambria Math"/>
                      </a:rPr>
                      <m:t>≈</m:t>
                    </m:r>
                    <m:r>
                      <a:rPr lang="en-US" altLang="en-US" sz="4800" b="0" i="1" smtClean="0">
                        <a:latin typeface="Cambria Math"/>
                        <a:ea typeface="Cambria Math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US" altLang="en-US" sz="4800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altLang="en-US" sz="4800" b="0" i="1" smtClean="0">
                            <a:latin typeface="Cambria Math"/>
                            <a:ea typeface="Cambria Math"/>
                          </a:rPr>
                          <m:t>89</m:t>
                        </m:r>
                      </m:e>
                    </m:rad>
                    <m:r>
                      <a:rPr lang="en-US" altLang="en-US" sz="4800" b="0" i="1" smtClean="0">
                        <a:latin typeface="Cambria Math"/>
                        <a:ea typeface="Cambria Math"/>
                      </a:rPr>
                      <m:t>≈18.87</m:t>
                    </m:r>
                  </m:oMath>
                </a14:m>
                <a:r>
                  <a:rPr lang="en-US" altLang="en-US" sz="4800" dirty="0" smtClean="0">
                    <a:latin typeface="Verdana" pitchFamily="34" charset="0"/>
                  </a:rPr>
                  <a:t> </a:t>
                </a:r>
                <a:r>
                  <a:rPr lang="en-US" altLang="en-US" sz="4800" dirty="0" smtClean="0">
                    <a:latin typeface="Verdana" pitchFamily="34" charset="0"/>
                  </a:rPr>
                  <a:t/>
                </a:r>
                <a:br>
                  <a:rPr lang="en-US" altLang="en-US" sz="4800" dirty="0" smtClean="0">
                    <a:latin typeface="Verdana" pitchFamily="34" charset="0"/>
                  </a:rPr>
                </a:br>
                <a:r>
                  <a:rPr lang="en-US" altLang="en-US" sz="4800" dirty="0" smtClean="0">
                    <a:latin typeface="Verdana" pitchFamily="34" charset="0"/>
                  </a:rPr>
                  <a:t/>
                </a:r>
                <a:br>
                  <a:rPr lang="en-US" altLang="en-US" sz="4800" dirty="0" smtClean="0">
                    <a:latin typeface="Verdana" pitchFamily="34" charset="0"/>
                  </a:rPr>
                </a:br>
                <a:r>
                  <a:rPr lang="en-US" altLang="en-US" sz="4800" dirty="0" smtClean="0">
                    <a:latin typeface="Verdana" pitchFamily="34" charset="0"/>
                  </a:rPr>
                  <a:t>?</a:t>
                </a:r>
              </a:p>
            </p:txBody>
          </p:sp>
        </mc:Choice>
        <mc:Fallback>
          <p:sp>
            <p:nvSpPr>
              <p:cNvPr id="3993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85800" y="609600"/>
                <a:ext cx="7772400" cy="55626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939" name="Homepage">
            <a:hlinkClick r:id="rId3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077200" y="5864225"/>
            <a:ext cx="731838" cy="738188"/>
          </a:xfrm>
          <a:custGeom>
            <a:avLst/>
            <a:gdLst>
              <a:gd name="T0" fmla="*/ 0 w 21600"/>
              <a:gd name="T1" fmla="*/ 0 h 21600"/>
              <a:gd name="T2" fmla="*/ 12397844 w 21600"/>
              <a:gd name="T3" fmla="*/ 0 h 21600"/>
              <a:gd name="T4" fmla="*/ 24795688 w 21600"/>
              <a:gd name="T5" fmla="*/ 0 h 21600"/>
              <a:gd name="T6" fmla="*/ 24795688 w 21600"/>
              <a:gd name="T7" fmla="*/ 12613924 h 21600"/>
              <a:gd name="T8" fmla="*/ 24795688 w 21600"/>
              <a:gd name="T9" fmla="*/ 25227848 h 21600"/>
              <a:gd name="T10" fmla="*/ 12397844 w 21600"/>
              <a:gd name="T11" fmla="*/ 25227848 h 21600"/>
              <a:gd name="T12" fmla="*/ 0 w 21600"/>
              <a:gd name="T13" fmla="*/ 12613924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0962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685800" y="609600"/>
                <a:ext cx="7772400" cy="5791200"/>
              </a:xfrm>
            </p:spPr>
            <p:txBody>
              <a:bodyPr/>
              <a:lstStyle/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4800" b="0" i="1" smtClean="0">
                          <a:latin typeface="Cambria Math"/>
                        </a:rPr>
                        <m:t>3</m:t>
                      </m:r>
                      <m:acc>
                        <m:accPr>
                          <m:chr m:val="⃗"/>
                          <m:ctrlPr>
                            <a:rPr lang="en-US" altLang="en-US" sz="48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altLang="en-US" sz="4800" b="0" i="1" smtClean="0">
                              <a:latin typeface="Cambria Math"/>
                            </a:rPr>
                            <m:t>𝑣</m:t>
                          </m:r>
                        </m:e>
                      </m:acc>
                      <m:r>
                        <a:rPr lang="en-US" altLang="en-US" sz="4800" b="0" i="1" smtClean="0">
                          <a:latin typeface="Cambria Math"/>
                        </a:rPr>
                        <m:t>−4</m:t>
                      </m:r>
                      <m:acc>
                        <m:accPr>
                          <m:chr m:val="⃗"/>
                          <m:ctrlPr>
                            <a:rPr lang="en-US" altLang="en-US" sz="48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altLang="en-US" sz="4800" b="0" i="1" smtClean="0">
                              <a:latin typeface="Cambria Math"/>
                            </a:rPr>
                            <m:t>𝑤</m:t>
                          </m:r>
                        </m:e>
                      </m:acc>
                    </m:oMath>
                  </m:oMathPara>
                </a14:m>
                <a:r>
                  <a:rPr lang="en-US" altLang="en-US" sz="4800" dirty="0" smtClean="0">
                    <a:latin typeface="Verdana" pitchFamily="34" charset="0"/>
                  </a:rPr>
                  <a:t/>
                </a:r>
                <a:br>
                  <a:rPr lang="en-US" altLang="en-US" sz="4800" dirty="0" smtClean="0">
                    <a:latin typeface="Verdana" pitchFamily="34" charset="0"/>
                  </a:rPr>
                </a:br>
                <a:r>
                  <a:rPr lang="en-US" altLang="en-US" sz="4800" dirty="0" smtClean="0">
                    <a:latin typeface="Verdana" pitchFamily="34" charset="0"/>
                  </a:rPr>
                  <a:t/>
                </a:r>
                <a:br>
                  <a:rPr lang="en-US" altLang="en-US" sz="4800" dirty="0" smtClean="0">
                    <a:latin typeface="Verdana" pitchFamily="34" charset="0"/>
                  </a:rPr>
                </a:br>
                <a:r>
                  <a:rPr lang="en-US" altLang="en-US" sz="4800" dirty="0" smtClean="0">
                    <a:latin typeface="Verdana" pitchFamily="34" charset="0"/>
                  </a:rPr>
                  <a:t>given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altLang="en-US" sz="48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en-US" sz="4800" b="0" i="1" smtClean="0">
                            <a:latin typeface="Cambria Math"/>
                          </a:rPr>
                          <m:t>𝑣</m:t>
                        </m:r>
                      </m:e>
                    </m:acc>
                    <m:r>
                      <a:rPr lang="en-US" altLang="en-US" sz="4800" b="0" i="1" smtClean="0">
                        <a:latin typeface="Cambria Math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lang="en-US" altLang="en-US" sz="4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4800" b="0" i="1" smtClean="0">
                            <a:latin typeface="Cambria Math"/>
                          </a:rPr>
                          <m:t>−1,5</m:t>
                        </m:r>
                      </m:e>
                    </m:d>
                  </m:oMath>
                </a14:m>
                <a:r>
                  <a:rPr lang="en-US" altLang="en-US" sz="4800" dirty="0" smtClean="0">
                    <a:latin typeface="Verdana" pitchFamily="34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altLang="en-US" sz="48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en-US" sz="4800" b="0" i="1" smtClean="0">
                            <a:latin typeface="Cambria Math"/>
                          </a:rPr>
                          <m:t>𝑤</m:t>
                        </m:r>
                      </m:e>
                    </m:acc>
                    <m:r>
                      <a:rPr lang="en-US" altLang="en-US" sz="4800" b="0" i="1" smtClean="0">
                        <a:latin typeface="Cambria Math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lang="en-US" altLang="en-US" sz="4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4800" b="0" i="1" smtClean="0">
                            <a:latin typeface="Cambria Math"/>
                          </a:rPr>
                          <m:t>5,7</m:t>
                        </m:r>
                      </m:e>
                    </m:d>
                  </m:oMath>
                </a14:m>
                <a:r>
                  <a:rPr lang="en-US" altLang="en-US" sz="4800" dirty="0" smtClean="0">
                    <a:latin typeface="Verdana" pitchFamily="34" charset="0"/>
                  </a:rPr>
                  <a:t>.</a:t>
                </a:r>
                <a:endParaRPr lang="en-US" altLang="en-US" sz="4800" dirty="0" smtClean="0">
                  <a:latin typeface="Verdana" pitchFamily="34" charset="0"/>
                </a:endParaRPr>
              </a:p>
            </p:txBody>
          </p:sp>
        </mc:Choice>
        <mc:Fallback>
          <p:sp>
            <p:nvSpPr>
              <p:cNvPr id="40962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85800" y="609600"/>
                <a:ext cx="7772400" cy="57912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410200"/>
          </a:xfrm>
        </p:spPr>
        <p:txBody>
          <a:bodyPr/>
          <a:lstStyle/>
          <a:p>
            <a:pPr eaLnBrk="1" hangingPunct="1"/>
            <a:r>
              <a:rPr lang="en-US" altLang="en-US" sz="4800" smtClean="0">
                <a:latin typeface="Verdana" pitchFamily="34" charset="0"/>
              </a:rPr>
              <a:t>What is a vector?</a:t>
            </a:r>
          </a:p>
        </p:txBody>
      </p:sp>
      <p:sp>
        <p:nvSpPr>
          <p:cNvPr id="5123" name="Homepage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077200" y="5864225"/>
            <a:ext cx="731838" cy="738188"/>
          </a:xfrm>
          <a:custGeom>
            <a:avLst/>
            <a:gdLst>
              <a:gd name="T0" fmla="*/ 0 w 21600"/>
              <a:gd name="T1" fmla="*/ 0 h 21600"/>
              <a:gd name="T2" fmla="*/ 12397844 w 21600"/>
              <a:gd name="T3" fmla="*/ 0 h 21600"/>
              <a:gd name="T4" fmla="*/ 24795688 w 21600"/>
              <a:gd name="T5" fmla="*/ 0 h 21600"/>
              <a:gd name="T6" fmla="*/ 24795688 w 21600"/>
              <a:gd name="T7" fmla="*/ 12613924 h 21600"/>
              <a:gd name="T8" fmla="*/ 24795688 w 21600"/>
              <a:gd name="T9" fmla="*/ 25227848 h 21600"/>
              <a:gd name="T10" fmla="*/ 12397844 w 21600"/>
              <a:gd name="T11" fmla="*/ 25227848 h 21600"/>
              <a:gd name="T12" fmla="*/ 0 w 21600"/>
              <a:gd name="T13" fmla="*/ 12613924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1986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762000" y="609600"/>
                <a:ext cx="7772400" cy="5562600"/>
              </a:xfrm>
            </p:spPr>
            <p:txBody>
              <a:bodyPr/>
              <a:lstStyle/>
              <a:p>
                <a:pPr eaLnBrk="1" hangingPunct="1"/>
                <a:r>
                  <a:rPr lang="en-US" altLang="en-US" sz="4800" dirty="0" smtClean="0">
                    <a:latin typeface="Verdana" pitchFamily="34" charset="0"/>
                  </a:rPr>
                  <a:t>What is</a:t>
                </a:r>
                <a:br>
                  <a:rPr lang="en-US" altLang="en-US" sz="4800" dirty="0" smtClean="0">
                    <a:latin typeface="Verdana" pitchFamily="34" charset="0"/>
                  </a:rPr>
                </a:br>
                <a:r>
                  <a:rPr lang="en-US" altLang="en-US" sz="4800" dirty="0" smtClean="0">
                    <a:latin typeface="Verdana" pitchFamily="34" charset="0"/>
                  </a:rPr>
                  <a:t/>
                </a:r>
                <a:br>
                  <a:rPr lang="en-US" altLang="en-US" sz="4800" dirty="0" smtClean="0">
                    <a:latin typeface="Verdana" pitchFamily="34" charset="0"/>
                  </a:rPr>
                </a:b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en-US" sz="48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4800" b="0" i="1" smtClean="0">
                            <a:latin typeface="Cambria Math"/>
                          </a:rPr>
                          <m:t>−23,−13</m:t>
                        </m:r>
                      </m:e>
                    </m:d>
                  </m:oMath>
                </a14:m>
                <a:r>
                  <a:rPr lang="en-US" altLang="en-US" sz="4800" dirty="0" smtClean="0">
                    <a:latin typeface="Verdana" pitchFamily="34" charset="0"/>
                  </a:rPr>
                  <a:t> </a:t>
                </a:r>
                <a:r>
                  <a:rPr lang="en-US" altLang="en-US" sz="4800" dirty="0" smtClean="0">
                    <a:latin typeface="Verdana" pitchFamily="34" charset="0"/>
                  </a:rPr>
                  <a:t/>
                </a:r>
                <a:br>
                  <a:rPr lang="en-US" altLang="en-US" sz="4800" dirty="0" smtClean="0">
                    <a:latin typeface="Verdana" pitchFamily="34" charset="0"/>
                  </a:rPr>
                </a:br>
                <a:r>
                  <a:rPr lang="en-US" altLang="en-US" sz="4800" dirty="0" smtClean="0">
                    <a:latin typeface="Verdana" pitchFamily="34" charset="0"/>
                  </a:rPr>
                  <a:t/>
                </a:r>
                <a:br>
                  <a:rPr lang="en-US" altLang="en-US" sz="4800" dirty="0" smtClean="0">
                    <a:latin typeface="Verdana" pitchFamily="34" charset="0"/>
                  </a:rPr>
                </a:br>
                <a:r>
                  <a:rPr lang="en-US" altLang="en-US" sz="4800" dirty="0" smtClean="0">
                    <a:latin typeface="Verdana" pitchFamily="34" charset="0"/>
                  </a:rPr>
                  <a:t>?</a:t>
                </a:r>
              </a:p>
            </p:txBody>
          </p:sp>
        </mc:Choice>
        <mc:Fallback>
          <p:sp>
            <p:nvSpPr>
              <p:cNvPr id="4198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62000" y="609600"/>
                <a:ext cx="7772400" cy="55626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987" name="Homepage">
            <a:hlinkClick r:id="rId3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077200" y="5864225"/>
            <a:ext cx="731838" cy="738188"/>
          </a:xfrm>
          <a:custGeom>
            <a:avLst/>
            <a:gdLst>
              <a:gd name="T0" fmla="*/ 0 w 21600"/>
              <a:gd name="T1" fmla="*/ 0 h 21600"/>
              <a:gd name="T2" fmla="*/ 12397844 w 21600"/>
              <a:gd name="T3" fmla="*/ 0 h 21600"/>
              <a:gd name="T4" fmla="*/ 24795688 w 21600"/>
              <a:gd name="T5" fmla="*/ 0 h 21600"/>
              <a:gd name="T6" fmla="*/ 24795688 w 21600"/>
              <a:gd name="T7" fmla="*/ 12613924 h 21600"/>
              <a:gd name="T8" fmla="*/ 24795688 w 21600"/>
              <a:gd name="T9" fmla="*/ 25227848 h 21600"/>
              <a:gd name="T10" fmla="*/ 12397844 w 21600"/>
              <a:gd name="T11" fmla="*/ 25227848 h 21600"/>
              <a:gd name="T12" fmla="*/ 0 w 21600"/>
              <a:gd name="T13" fmla="*/ 12613924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3010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685800" y="609600"/>
                <a:ext cx="7772400" cy="5562600"/>
              </a:xfrm>
            </p:spPr>
            <p:txBody>
              <a:bodyPr/>
              <a:lstStyle/>
              <a:p>
                <a:pPr eaLnBrk="1" hangingPunct="1"/>
                <a:r>
                  <a:rPr lang="en-US" altLang="en-US" sz="4800" dirty="0" smtClean="0">
                    <a:latin typeface="Verdana" pitchFamily="34" charset="0"/>
                  </a:rPr>
                  <a:t>The unit vector in the same direction as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en-US" sz="48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4800" b="0" i="1" smtClean="0">
                            <a:latin typeface="Cambria Math"/>
                          </a:rPr>
                          <m:t>15,20</m:t>
                        </m:r>
                      </m:e>
                    </m:d>
                  </m:oMath>
                </a14:m>
                <a:r>
                  <a:rPr lang="en-US" altLang="en-US" sz="4800" dirty="0" smtClean="0">
                    <a:latin typeface="Verdana" pitchFamily="34" charset="0"/>
                  </a:rPr>
                  <a:t>.</a:t>
                </a:r>
                <a:endParaRPr lang="en-US" altLang="en-US" sz="4800" dirty="0" smtClean="0">
                  <a:latin typeface="Verdana" pitchFamily="34" charset="0"/>
                </a:endParaRPr>
              </a:p>
            </p:txBody>
          </p:sp>
        </mc:Choice>
        <mc:Fallback>
          <p:sp>
            <p:nvSpPr>
              <p:cNvPr id="43010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85800" y="609600"/>
                <a:ext cx="7772400" cy="55626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4034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685800" y="1944688"/>
                <a:ext cx="7772400" cy="2557462"/>
              </a:xfrm>
            </p:spPr>
            <p:txBody>
              <a:bodyPr/>
              <a:lstStyle/>
              <a:p>
                <a:pPr eaLnBrk="1" hangingPunct="1"/>
                <a:r>
                  <a:rPr lang="en-US" altLang="en-US" dirty="0" smtClean="0">
                    <a:latin typeface="Verdana" pitchFamily="34" charset="0"/>
                  </a:rPr>
                  <a:t>What is</a:t>
                </a:r>
                <a:br>
                  <a:rPr lang="en-US" altLang="en-US" dirty="0" smtClean="0">
                    <a:latin typeface="Verdana" pitchFamily="34" charset="0"/>
                  </a:rPr>
                </a:br>
                <a:r>
                  <a:rPr lang="en-US" altLang="en-US" dirty="0" smtClean="0">
                    <a:latin typeface="Verdana" pitchFamily="34" charset="0"/>
                  </a:rPr>
                  <a:t/>
                </a:r>
                <a:br>
                  <a:rPr lang="en-US" altLang="en-US" dirty="0" smtClean="0">
                    <a:latin typeface="Verdana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alt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en-US" b="0" i="1" smtClean="0"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altLang="en-US" b="0" i="1" smtClean="0"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  <m:r>
                            <a:rPr lang="en-US" altLang="en-US" b="0" i="1" smtClean="0">
                              <a:latin typeface="Cambria Math"/>
                            </a:rPr>
                            <m:t>, </m:t>
                          </m:r>
                          <m:f>
                            <m:f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en-US" b="0" i="1" smtClean="0">
                                  <a:latin typeface="Cambria Math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altLang="en-US" b="0" i="1" smtClean="0"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r>
                  <a:rPr lang="en-US" altLang="en-US" dirty="0" smtClean="0">
                    <a:latin typeface="Verdana" pitchFamily="34" charset="0"/>
                  </a:rPr>
                  <a:t/>
                </a:r>
                <a:br>
                  <a:rPr lang="en-US" altLang="en-US" dirty="0" smtClean="0">
                    <a:latin typeface="Verdana" pitchFamily="34" charset="0"/>
                  </a:rPr>
                </a:br>
                <a:r>
                  <a:rPr lang="en-US" altLang="en-US" dirty="0" smtClean="0">
                    <a:latin typeface="Verdana" pitchFamily="34" charset="0"/>
                  </a:rPr>
                  <a:t/>
                </a:r>
                <a:br>
                  <a:rPr lang="en-US" altLang="en-US" dirty="0" smtClean="0">
                    <a:latin typeface="Verdana" pitchFamily="34" charset="0"/>
                  </a:rPr>
                </a:br>
                <a:r>
                  <a:rPr lang="en-US" altLang="en-US" dirty="0" smtClean="0">
                    <a:latin typeface="Verdana" pitchFamily="34" charset="0"/>
                  </a:rPr>
                  <a:t>?</a:t>
                </a:r>
              </a:p>
            </p:txBody>
          </p:sp>
        </mc:Choice>
        <mc:Fallback>
          <p:sp>
            <p:nvSpPr>
              <p:cNvPr id="4403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85800" y="1944688"/>
                <a:ext cx="7772400" cy="2557462"/>
              </a:xfrm>
              <a:blipFill rotWithShape="1">
                <a:blip r:embed="rId2"/>
                <a:stretch>
                  <a:fillRect t="-42381" b="-48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035" name="Homepage">
            <a:hlinkClick r:id="rId3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077200" y="5864225"/>
            <a:ext cx="731838" cy="738188"/>
          </a:xfrm>
          <a:custGeom>
            <a:avLst/>
            <a:gdLst>
              <a:gd name="T0" fmla="*/ 0 w 21600"/>
              <a:gd name="T1" fmla="*/ 0 h 21600"/>
              <a:gd name="T2" fmla="*/ 12397844 w 21600"/>
              <a:gd name="T3" fmla="*/ 0 h 21600"/>
              <a:gd name="T4" fmla="*/ 24795688 w 21600"/>
              <a:gd name="T5" fmla="*/ 0 h 21600"/>
              <a:gd name="T6" fmla="*/ 24795688 w 21600"/>
              <a:gd name="T7" fmla="*/ 12613924 h 21600"/>
              <a:gd name="T8" fmla="*/ 24795688 w 21600"/>
              <a:gd name="T9" fmla="*/ 25227848 h 21600"/>
              <a:gd name="T10" fmla="*/ 12397844 w 21600"/>
              <a:gd name="T11" fmla="*/ 25227848 h 21600"/>
              <a:gd name="T12" fmla="*/ 0 w 21600"/>
              <a:gd name="T13" fmla="*/ 12613924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410200"/>
          </a:xfrm>
        </p:spPr>
        <p:txBody>
          <a:bodyPr/>
          <a:lstStyle/>
          <a:p>
            <a:pPr eaLnBrk="1" hangingPunct="1"/>
            <a:r>
              <a:rPr lang="en-US" altLang="en-US" sz="4800" dirty="0" smtClean="0">
                <a:latin typeface="Verdana" pitchFamily="34" charset="0"/>
              </a:rPr>
              <a:t>The length of the hypotenuse of a right triangle that has legs of 3 feet and 4 feet. </a:t>
            </a:r>
            <a:endParaRPr lang="en-US" altLang="en-US" sz="4800" dirty="0" smtClean="0">
              <a:latin typeface="Verdana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64"/>
          <p:cNvSpPr>
            <a:spLocks noGrp="1" noChangeArrowheads="1"/>
          </p:cNvSpPr>
          <p:nvPr>
            <p:ph type="title"/>
          </p:nvPr>
        </p:nvSpPr>
        <p:spPr>
          <a:xfrm>
            <a:off x="801688" y="291465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Verdana" pitchFamily="34" charset="0"/>
              </a:rPr>
              <a:t>What is</a:t>
            </a:r>
            <a:br>
              <a:rPr lang="en-US" altLang="en-US" dirty="0" smtClean="0">
                <a:latin typeface="Verdana" pitchFamily="34" charset="0"/>
              </a:rPr>
            </a:br>
            <a:r>
              <a:rPr lang="en-US" altLang="en-US" dirty="0" smtClean="0">
                <a:latin typeface="Verdana" pitchFamily="34" charset="0"/>
              </a:rPr>
              <a:t/>
            </a:r>
            <a:br>
              <a:rPr lang="en-US" altLang="en-US" dirty="0" smtClean="0">
                <a:latin typeface="Verdana" pitchFamily="34" charset="0"/>
              </a:rPr>
            </a:br>
            <a:r>
              <a:rPr lang="en-US" altLang="en-US" dirty="0" smtClean="0">
                <a:latin typeface="Verdana" pitchFamily="34" charset="0"/>
              </a:rPr>
              <a:t>5 feet</a:t>
            </a:r>
            <a:br>
              <a:rPr lang="en-US" altLang="en-US" dirty="0" smtClean="0">
                <a:latin typeface="Verdana" pitchFamily="34" charset="0"/>
              </a:rPr>
            </a:br>
            <a:r>
              <a:rPr lang="en-US" altLang="en-US" dirty="0" smtClean="0">
                <a:latin typeface="Verdana" pitchFamily="34" charset="0"/>
              </a:rPr>
              <a:t/>
            </a:r>
            <a:br>
              <a:rPr lang="en-US" altLang="en-US" dirty="0" smtClean="0">
                <a:latin typeface="Verdana" pitchFamily="34" charset="0"/>
              </a:rPr>
            </a:br>
            <a:r>
              <a:rPr lang="en-US" altLang="en-US" dirty="0" smtClean="0">
                <a:latin typeface="Verdana" pitchFamily="34" charset="0"/>
              </a:rPr>
              <a:t>?</a:t>
            </a:r>
            <a:endParaRPr lang="en-US" altLang="en-US" dirty="0" smtClean="0">
              <a:latin typeface="Verdana" pitchFamily="34" charset="0"/>
            </a:endParaRPr>
          </a:p>
        </p:txBody>
      </p:sp>
      <p:sp>
        <p:nvSpPr>
          <p:cNvPr id="46083" name="Homepage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077200" y="5864225"/>
            <a:ext cx="731838" cy="738188"/>
          </a:xfrm>
          <a:custGeom>
            <a:avLst/>
            <a:gdLst>
              <a:gd name="T0" fmla="*/ 0 w 21600"/>
              <a:gd name="T1" fmla="*/ 0 h 21600"/>
              <a:gd name="T2" fmla="*/ 12397844 w 21600"/>
              <a:gd name="T3" fmla="*/ 0 h 21600"/>
              <a:gd name="T4" fmla="*/ 24795688 w 21600"/>
              <a:gd name="T5" fmla="*/ 0 h 21600"/>
              <a:gd name="T6" fmla="*/ 24795688 w 21600"/>
              <a:gd name="T7" fmla="*/ 12613924 h 21600"/>
              <a:gd name="T8" fmla="*/ 24795688 w 21600"/>
              <a:gd name="T9" fmla="*/ 25227848 h 21600"/>
              <a:gd name="T10" fmla="*/ 12397844 w 21600"/>
              <a:gd name="T11" fmla="*/ 25227848 h 21600"/>
              <a:gd name="T12" fmla="*/ 0 w 21600"/>
              <a:gd name="T13" fmla="*/ 12613924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638800"/>
          </a:xfrm>
        </p:spPr>
        <p:txBody>
          <a:bodyPr/>
          <a:lstStyle/>
          <a:p>
            <a:pPr eaLnBrk="1" hangingPunct="1"/>
            <a:r>
              <a:rPr lang="en-US" altLang="en-US" sz="4800" dirty="0" smtClean="0">
                <a:latin typeface="Verdana" pitchFamily="34" charset="0"/>
              </a:rPr>
              <a:t>The length of side b given B = 87°, C = 24°, and a = 113.</a:t>
            </a:r>
            <a:endParaRPr lang="en-US" altLang="en-US" sz="4800" dirty="0" smtClean="0">
              <a:latin typeface="Verdana" pitchFamily="34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638800"/>
          </a:xfrm>
        </p:spPr>
        <p:txBody>
          <a:bodyPr/>
          <a:lstStyle/>
          <a:p>
            <a:pPr eaLnBrk="1" hangingPunct="1"/>
            <a:r>
              <a:rPr lang="en-US" altLang="en-US" sz="4800" dirty="0" smtClean="0">
                <a:latin typeface="Verdana" pitchFamily="34" charset="0"/>
              </a:rPr>
              <a:t>What is</a:t>
            </a:r>
            <a:br>
              <a:rPr lang="en-US" altLang="en-US" sz="4800" dirty="0" smtClean="0">
                <a:latin typeface="Verdana" pitchFamily="34" charset="0"/>
              </a:rPr>
            </a:br>
            <a:r>
              <a:rPr lang="en-US" altLang="en-US" sz="4800" dirty="0" smtClean="0">
                <a:latin typeface="Verdana" pitchFamily="34" charset="0"/>
              </a:rPr>
              <a:t/>
            </a:r>
            <a:br>
              <a:rPr lang="en-US" altLang="en-US" sz="4800" dirty="0" smtClean="0">
                <a:latin typeface="Verdana" pitchFamily="34" charset="0"/>
              </a:rPr>
            </a:br>
            <a:r>
              <a:rPr lang="en-US" altLang="en-US" sz="4800" dirty="0" smtClean="0">
                <a:latin typeface="Verdana" pitchFamily="34" charset="0"/>
              </a:rPr>
              <a:t>120.9</a:t>
            </a:r>
            <a:r>
              <a:rPr lang="en-US" altLang="en-US" sz="4800" dirty="0" smtClean="0">
                <a:latin typeface="Verdana" pitchFamily="34" charset="0"/>
              </a:rPr>
              <a:t/>
            </a:r>
            <a:br>
              <a:rPr lang="en-US" altLang="en-US" sz="4800" dirty="0" smtClean="0">
                <a:latin typeface="Verdana" pitchFamily="34" charset="0"/>
              </a:rPr>
            </a:br>
            <a:r>
              <a:rPr lang="en-US" altLang="en-US" sz="4800" dirty="0" smtClean="0">
                <a:latin typeface="Verdana" pitchFamily="34" charset="0"/>
              </a:rPr>
              <a:t/>
            </a:r>
            <a:br>
              <a:rPr lang="en-US" altLang="en-US" sz="4800" dirty="0" smtClean="0">
                <a:latin typeface="Verdana" pitchFamily="34" charset="0"/>
              </a:rPr>
            </a:br>
            <a:r>
              <a:rPr lang="en-US" altLang="en-US" sz="4800" dirty="0" smtClean="0">
                <a:latin typeface="Verdana" pitchFamily="34" charset="0"/>
              </a:rPr>
              <a:t>?</a:t>
            </a:r>
          </a:p>
        </p:txBody>
      </p:sp>
      <p:sp>
        <p:nvSpPr>
          <p:cNvPr id="48131" name="Homepage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077200" y="5864225"/>
            <a:ext cx="731838" cy="738188"/>
          </a:xfrm>
          <a:custGeom>
            <a:avLst/>
            <a:gdLst>
              <a:gd name="T0" fmla="*/ 0 w 21600"/>
              <a:gd name="T1" fmla="*/ 0 h 21600"/>
              <a:gd name="T2" fmla="*/ 12397844 w 21600"/>
              <a:gd name="T3" fmla="*/ 0 h 21600"/>
              <a:gd name="T4" fmla="*/ 24795688 w 21600"/>
              <a:gd name="T5" fmla="*/ 0 h 21600"/>
              <a:gd name="T6" fmla="*/ 24795688 w 21600"/>
              <a:gd name="T7" fmla="*/ 12613924 h 21600"/>
              <a:gd name="T8" fmla="*/ 24795688 w 21600"/>
              <a:gd name="T9" fmla="*/ 25227848 h 21600"/>
              <a:gd name="T10" fmla="*/ 12397844 w 21600"/>
              <a:gd name="T11" fmla="*/ 25227848 h 21600"/>
              <a:gd name="T12" fmla="*/ 0 w 21600"/>
              <a:gd name="T13" fmla="*/ 12613924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0"/>
          </a:xfrm>
        </p:spPr>
        <p:txBody>
          <a:bodyPr/>
          <a:lstStyle/>
          <a:p>
            <a:pPr eaLnBrk="1" hangingPunct="1"/>
            <a:r>
              <a:rPr lang="en-US" altLang="en-US" sz="4800" dirty="0" smtClean="0">
                <a:latin typeface="Verdana" pitchFamily="34" charset="0"/>
              </a:rPr>
              <a:t>The measure of angle C given a = 18, b = 23, and A = 97°.</a:t>
            </a:r>
            <a:endParaRPr lang="en-US" altLang="en-US" sz="4800" dirty="0" smtClean="0">
              <a:latin typeface="Verdana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15000"/>
          </a:xfrm>
        </p:spPr>
        <p:txBody>
          <a:bodyPr/>
          <a:lstStyle/>
          <a:p>
            <a:pPr eaLnBrk="1" hangingPunct="1"/>
            <a:r>
              <a:rPr lang="en-US" altLang="en-US" sz="4800" dirty="0" smtClean="0">
                <a:latin typeface="Verdana" pitchFamily="34" charset="0"/>
              </a:rPr>
              <a:t>What is</a:t>
            </a:r>
            <a:br>
              <a:rPr lang="en-US" altLang="en-US" sz="4800" dirty="0" smtClean="0">
                <a:latin typeface="Verdana" pitchFamily="34" charset="0"/>
              </a:rPr>
            </a:br>
            <a:r>
              <a:rPr lang="en-US" altLang="en-US" sz="4800" dirty="0" smtClean="0">
                <a:latin typeface="Verdana" pitchFamily="34" charset="0"/>
              </a:rPr>
              <a:t/>
            </a:r>
            <a:br>
              <a:rPr lang="en-US" altLang="en-US" sz="4800" dirty="0" smtClean="0">
                <a:latin typeface="Verdana" pitchFamily="34" charset="0"/>
              </a:rPr>
            </a:br>
            <a:r>
              <a:rPr lang="en-US" altLang="en-US" sz="4800" dirty="0" smtClean="0">
                <a:latin typeface="Verdana" pitchFamily="34" charset="0"/>
              </a:rPr>
              <a:t>32°</a:t>
            </a:r>
            <a:r>
              <a:rPr lang="en-US" altLang="en-US" sz="4800" dirty="0" smtClean="0">
                <a:latin typeface="Verdana" pitchFamily="34" charset="0"/>
              </a:rPr>
              <a:t/>
            </a:r>
            <a:br>
              <a:rPr lang="en-US" altLang="en-US" sz="4800" dirty="0" smtClean="0">
                <a:latin typeface="Verdana" pitchFamily="34" charset="0"/>
              </a:rPr>
            </a:br>
            <a:r>
              <a:rPr lang="en-US" altLang="en-US" sz="4800" dirty="0" smtClean="0">
                <a:latin typeface="Verdana" pitchFamily="34" charset="0"/>
              </a:rPr>
              <a:t/>
            </a:r>
            <a:br>
              <a:rPr lang="en-US" altLang="en-US" sz="4800" dirty="0" smtClean="0">
                <a:latin typeface="Verdana" pitchFamily="34" charset="0"/>
              </a:rPr>
            </a:br>
            <a:r>
              <a:rPr lang="en-US" altLang="en-US" sz="4800" dirty="0" smtClean="0">
                <a:latin typeface="Verdana" pitchFamily="34" charset="0"/>
              </a:rPr>
              <a:t>?</a:t>
            </a:r>
          </a:p>
        </p:txBody>
      </p:sp>
      <p:sp>
        <p:nvSpPr>
          <p:cNvPr id="50179" name="Homepage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077200" y="5864225"/>
            <a:ext cx="731838" cy="738188"/>
          </a:xfrm>
          <a:custGeom>
            <a:avLst/>
            <a:gdLst>
              <a:gd name="T0" fmla="*/ 0 w 21600"/>
              <a:gd name="T1" fmla="*/ 0 h 21600"/>
              <a:gd name="T2" fmla="*/ 12397844 w 21600"/>
              <a:gd name="T3" fmla="*/ 0 h 21600"/>
              <a:gd name="T4" fmla="*/ 24795688 w 21600"/>
              <a:gd name="T5" fmla="*/ 0 h 21600"/>
              <a:gd name="T6" fmla="*/ 24795688 w 21600"/>
              <a:gd name="T7" fmla="*/ 12613924 h 21600"/>
              <a:gd name="T8" fmla="*/ 24795688 w 21600"/>
              <a:gd name="T9" fmla="*/ 25227848 h 21600"/>
              <a:gd name="T10" fmla="*/ 12397844 w 21600"/>
              <a:gd name="T11" fmla="*/ 25227848 h 21600"/>
              <a:gd name="T12" fmla="*/ 0 w 21600"/>
              <a:gd name="T13" fmla="*/ 12613924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91200"/>
          </a:xfrm>
        </p:spPr>
        <p:txBody>
          <a:bodyPr/>
          <a:lstStyle/>
          <a:p>
            <a:pPr eaLnBrk="1" hangingPunct="1"/>
            <a:r>
              <a:rPr lang="en-US" altLang="en-US" sz="4800" dirty="0" smtClean="0">
                <a:latin typeface="Verdana" pitchFamily="34" charset="0"/>
              </a:rPr>
              <a:t>The measure of angle A given a = 53, b = 94, and c = 87.</a:t>
            </a:r>
            <a:endParaRPr lang="en-US" altLang="en-US" sz="4800" dirty="0" smtClean="0">
              <a:latin typeface="Verdana" pitchFamily="34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638800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latin typeface="Verdana" pitchFamily="34" charset="0"/>
              </a:rPr>
              <a:t>The form that results from taking the terminal point minus the initial point of a vector.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750888" y="2347913"/>
            <a:ext cx="7772400" cy="204787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Verdana" pitchFamily="34" charset="0"/>
              </a:rPr>
              <a:t>What is</a:t>
            </a:r>
            <a:br>
              <a:rPr lang="en-US" altLang="en-US" dirty="0" smtClean="0">
                <a:latin typeface="Verdana" pitchFamily="34" charset="0"/>
              </a:rPr>
            </a:br>
            <a:r>
              <a:rPr lang="en-US" altLang="en-US" dirty="0" smtClean="0">
                <a:latin typeface="Verdana" pitchFamily="34" charset="0"/>
              </a:rPr>
              <a:t/>
            </a:r>
            <a:br>
              <a:rPr lang="en-US" altLang="en-US" dirty="0" smtClean="0">
                <a:latin typeface="Verdana" pitchFamily="34" charset="0"/>
              </a:rPr>
            </a:br>
            <a:r>
              <a:rPr lang="en-US" altLang="en-US" dirty="0" smtClean="0">
                <a:latin typeface="Verdana" pitchFamily="34" charset="0"/>
              </a:rPr>
              <a:t>33.8°</a:t>
            </a:r>
            <a:r>
              <a:rPr lang="en-US" altLang="en-US" dirty="0" smtClean="0">
                <a:latin typeface="Verdana" pitchFamily="34" charset="0"/>
              </a:rPr>
              <a:t/>
            </a:r>
            <a:br>
              <a:rPr lang="en-US" altLang="en-US" dirty="0" smtClean="0">
                <a:latin typeface="Verdana" pitchFamily="34" charset="0"/>
              </a:rPr>
            </a:br>
            <a:r>
              <a:rPr lang="en-US" altLang="en-US" dirty="0" smtClean="0">
                <a:latin typeface="Verdana" pitchFamily="34" charset="0"/>
              </a:rPr>
              <a:t/>
            </a:r>
            <a:br>
              <a:rPr lang="en-US" altLang="en-US" dirty="0" smtClean="0">
                <a:latin typeface="Verdana" pitchFamily="34" charset="0"/>
              </a:rPr>
            </a:br>
            <a:r>
              <a:rPr lang="en-US" altLang="en-US" dirty="0" smtClean="0">
                <a:latin typeface="Verdana" pitchFamily="34" charset="0"/>
              </a:rPr>
              <a:t>?</a:t>
            </a:r>
          </a:p>
        </p:txBody>
      </p:sp>
      <p:sp>
        <p:nvSpPr>
          <p:cNvPr id="52227" name="Homepage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077200" y="5864225"/>
            <a:ext cx="731838" cy="738188"/>
          </a:xfrm>
          <a:custGeom>
            <a:avLst/>
            <a:gdLst>
              <a:gd name="T0" fmla="*/ 0 w 21600"/>
              <a:gd name="T1" fmla="*/ 0 h 21600"/>
              <a:gd name="T2" fmla="*/ 12397844 w 21600"/>
              <a:gd name="T3" fmla="*/ 0 h 21600"/>
              <a:gd name="T4" fmla="*/ 24795688 w 21600"/>
              <a:gd name="T5" fmla="*/ 0 h 21600"/>
              <a:gd name="T6" fmla="*/ 24795688 w 21600"/>
              <a:gd name="T7" fmla="*/ 12613924 h 21600"/>
              <a:gd name="T8" fmla="*/ 24795688 w 21600"/>
              <a:gd name="T9" fmla="*/ 25227848 h 21600"/>
              <a:gd name="T10" fmla="*/ 12397844 w 21600"/>
              <a:gd name="T11" fmla="*/ 25227848 h 21600"/>
              <a:gd name="T12" fmla="*/ 0 w 21600"/>
              <a:gd name="T13" fmla="*/ 12613924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562600"/>
          </a:xfrm>
        </p:spPr>
        <p:txBody>
          <a:bodyPr/>
          <a:lstStyle/>
          <a:p>
            <a:pPr eaLnBrk="1" hangingPunct="1"/>
            <a:r>
              <a:rPr lang="en-US" altLang="en-US" sz="4800" dirty="0" smtClean="0">
                <a:latin typeface="Verdana" pitchFamily="34" charset="0"/>
              </a:rPr>
              <a:t>The two measures of angle </a:t>
            </a:r>
            <a:r>
              <a:rPr lang="en-US" altLang="en-US" sz="4800" dirty="0">
                <a:latin typeface="Verdana" pitchFamily="34" charset="0"/>
              </a:rPr>
              <a:t>A</a:t>
            </a:r>
            <a:r>
              <a:rPr lang="en-US" altLang="en-US" sz="4800" dirty="0" smtClean="0">
                <a:latin typeface="Verdana" pitchFamily="34" charset="0"/>
              </a:rPr>
              <a:t> </a:t>
            </a:r>
            <a:br>
              <a:rPr lang="en-US" altLang="en-US" sz="4800" dirty="0" smtClean="0">
                <a:latin typeface="Verdana" pitchFamily="34" charset="0"/>
              </a:rPr>
            </a:br>
            <a:r>
              <a:rPr lang="en-US" altLang="en-US" sz="4800" dirty="0" smtClean="0">
                <a:latin typeface="Verdana" pitchFamily="34" charset="0"/>
              </a:rPr>
              <a:t>given B = 56°, a = 98, and b = 85.</a:t>
            </a:r>
            <a:endParaRPr lang="en-US" altLang="en-US" sz="4800" dirty="0" smtClean="0">
              <a:latin typeface="Verdana" pitchFamily="34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410200"/>
          </a:xfrm>
        </p:spPr>
        <p:txBody>
          <a:bodyPr/>
          <a:lstStyle/>
          <a:p>
            <a:pPr eaLnBrk="1" hangingPunct="1"/>
            <a:r>
              <a:rPr lang="en-US" altLang="en-US" sz="4800" dirty="0" smtClean="0">
                <a:latin typeface="Verdana" pitchFamily="34" charset="0"/>
              </a:rPr>
              <a:t>What </a:t>
            </a:r>
            <a:r>
              <a:rPr lang="en-US" altLang="en-US" sz="4800" dirty="0" smtClean="0">
                <a:latin typeface="Verdana" pitchFamily="34" charset="0"/>
              </a:rPr>
              <a:t>are</a:t>
            </a:r>
            <a:r>
              <a:rPr lang="en-US" altLang="en-US" sz="4800" dirty="0" smtClean="0">
                <a:latin typeface="Verdana" pitchFamily="34" charset="0"/>
              </a:rPr>
              <a:t/>
            </a:r>
            <a:br>
              <a:rPr lang="en-US" altLang="en-US" sz="4800" dirty="0" smtClean="0">
                <a:latin typeface="Verdana" pitchFamily="34" charset="0"/>
              </a:rPr>
            </a:br>
            <a:r>
              <a:rPr lang="en-US" altLang="en-US" sz="4800" dirty="0" smtClean="0">
                <a:latin typeface="Verdana" pitchFamily="34" charset="0"/>
              </a:rPr>
              <a:t/>
            </a:r>
            <a:br>
              <a:rPr lang="en-US" altLang="en-US" sz="4800" dirty="0" smtClean="0">
                <a:latin typeface="Verdana" pitchFamily="34" charset="0"/>
              </a:rPr>
            </a:br>
            <a:r>
              <a:rPr lang="en-US" altLang="en-US" sz="4800" dirty="0" smtClean="0">
                <a:latin typeface="Verdana" pitchFamily="34" charset="0"/>
              </a:rPr>
              <a:t>72.91° and 107.09°</a:t>
            </a:r>
            <a:r>
              <a:rPr lang="en-US" altLang="en-US" sz="4800" dirty="0" smtClean="0">
                <a:latin typeface="Verdana" pitchFamily="34" charset="0"/>
              </a:rPr>
              <a:t/>
            </a:r>
            <a:br>
              <a:rPr lang="en-US" altLang="en-US" sz="4800" dirty="0" smtClean="0">
                <a:latin typeface="Verdana" pitchFamily="34" charset="0"/>
              </a:rPr>
            </a:br>
            <a:r>
              <a:rPr lang="en-US" altLang="en-US" sz="4800" dirty="0" smtClean="0">
                <a:latin typeface="Verdana" pitchFamily="34" charset="0"/>
              </a:rPr>
              <a:t/>
            </a:r>
            <a:br>
              <a:rPr lang="en-US" altLang="en-US" sz="4800" dirty="0" smtClean="0">
                <a:latin typeface="Verdana" pitchFamily="34" charset="0"/>
              </a:rPr>
            </a:br>
            <a:r>
              <a:rPr lang="en-US" altLang="en-US" sz="4800" dirty="0" smtClean="0">
                <a:latin typeface="Verdana" pitchFamily="34" charset="0"/>
              </a:rPr>
              <a:t>?</a:t>
            </a:r>
          </a:p>
        </p:txBody>
      </p:sp>
      <p:sp>
        <p:nvSpPr>
          <p:cNvPr id="54275" name="Homepage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077200" y="5864225"/>
            <a:ext cx="731838" cy="738188"/>
          </a:xfrm>
          <a:custGeom>
            <a:avLst/>
            <a:gdLst>
              <a:gd name="T0" fmla="*/ 0 w 21600"/>
              <a:gd name="T1" fmla="*/ 0 h 21600"/>
              <a:gd name="T2" fmla="*/ 12397844 w 21600"/>
              <a:gd name="T3" fmla="*/ 0 h 21600"/>
              <a:gd name="T4" fmla="*/ 24795688 w 21600"/>
              <a:gd name="T5" fmla="*/ 0 h 21600"/>
              <a:gd name="T6" fmla="*/ 24795688 w 21600"/>
              <a:gd name="T7" fmla="*/ 12613924 h 21600"/>
              <a:gd name="T8" fmla="*/ 24795688 w 21600"/>
              <a:gd name="T9" fmla="*/ 25227848 h 21600"/>
              <a:gd name="T10" fmla="*/ 12397844 w 21600"/>
              <a:gd name="T11" fmla="*/ 25227848 h 21600"/>
              <a:gd name="T12" fmla="*/ 0 w 21600"/>
              <a:gd name="T13" fmla="*/ 12613924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title"/>
          </p:nvPr>
        </p:nvSpPr>
        <p:spPr>
          <a:xfrm>
            <a:off x="706438" y="609600"/>
            <a:ext cx="7751762" cy="5389563"/>
          </a:xfrm>
        </p:spPr>
        <p:txBody>
          <a:bodyPr/>
          <a:lstStyle/>
          <a:p>
            <a:pPr eaLnBrk="1" hangingPunct="1"/>
            <a:r>
              <a:rPr lang="en-US" altLang="en-US" sz="7200" b="1" dirty="0" smtClean="0">
                <a:solidFill>
                  <a:schemeClr val="tx1"/>
                </a:solidFill>
                <a:latin typeface="Verdana" pitchFamily="34" charset="0"/>
              </a:rPr>
              <a:t>Final Jeopardy</a:t>
            </a:r>
            <a:r>
              <a:rPr lang="en-US" altLang="en-US" sz="2800" b="1" dirty="0" smtClean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en-US" altLang="en-US" sz="2800" b="1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en-US" altLang="en-US" sz="28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altLang="en-US" sz="2800" b="1" dirty="0" smtClean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en-US" altLang="en-US" sz="2800" b="1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en-US" altLang="en-US" sz="2800" b="1" dirty="0" smtClean="0">
                <a:solidFill>
                  <a:schemeClr val="tx1"/>
                </a:solidFill>
                <a:latin typeface="Verdana" pitchFamily="34" charset="0"/>
              </a:rPr>
              <a:t>A boat leaves a port and sails 16 miles at a bearing of S 20°E.  Another boat leaves the same port and sails 12 miles at a bearing of S 60°W.  How far apart are the two boats at this point?</a:t>
            </a:r>
            <a:r>
              <a:rPr lang="en-US" altLang="en-US" sz="2800" b="1" dirty="0" smtClean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en-US" altLang="en-US" sz="2800" b="1" dirty="0" smtClean="0">
                <a:solidFill>
                  <a:schemeClr val="tx1"/>
                </a:solidFill>
                <a:latin typeface="Verdana" pitchFamily="34" charset="0"/>
              </a:rPr>
            </a:br>
            <a:endParaRPr lang="en-US" altLang="en-US" sz="3200" b="1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pic>
        <p:nvPicPr>
          <p:cNvPr id="117767" name="Jeop2900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eopardy Think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36" fill="hold"/>
                                        <p:tgtEl>
                                          <p:spTgt spid="11776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7767"/>
                </p:tgtEl>
              </p:cMediaNode>
            </p:audio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975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Verdana" pitchFamily="34" charset="0"/>
              </a:rPr>
              <a:t>Final Jeopardy Answer</a:t>
            </a:r>
            <a:r>
              <a:rPr lang="en-US" altLang="en-US" smtClean="0">
                <a:latin typeface="Verdana" pitchFamily="34" charset="0"/>
              </a:rPr>
              <a:t/>
            </a:r>
            <a:br>
              <a:rPr lang="en-US" altLang="en-US" smtClean="0">
                <a:latin typeface="Verdana" pitchFamily="34" charset="0"/>
              </a:rPr>
            </a:br>
            <a:r>
              <a:rPr lang="en-US" altLang="en-US">
                <a:latin typeface="Verdana" pitchFamily="34" charset="0"/>
              </a:rPr>
              <a:t/>
            </a:r>
            <a:br>
              <a:rPr lang="en-US" altLang="en-US">
                <a:latin typeface="Verdana" pitchFamily="34" charset="0"/>
              </a:rPr>
            </a:br>
            <a:r>
              <a:rPr lang="en-US" altLang="en-US" dirty="0" smtClean="0">
                <a:latin typeface="Verdana" pitchFamily="34" charset="0"/>
              </a:rPr>
              <a:t/>
            </a:r>
            <a:br>
              <a:rPr lang="en-US" altLang="en-US" dirty="0" smtClean="0">
                <a:latin typeface="Verdana" pitchFamily="34" charset="0"/>
              </a:rPr>
            </a:br>
            <a:r>
              <a:rPr lang="en-US" altLang="en-US" dirty="0" smtClean="0">
                <a:latin typeface="Verdana" pitchFamily="34" charset="0"/>
              </a:rPr>
              <a:t>What </a:t>
            </a:r>
            <a:r>
              <a:rPr lang="en-US" altLang="en-US" smtClean="0">
                <a:latin typeface="Verdana" pitchFamily="34" charset="0"/>
              </a:rPr>
              <a:t>is 18.26 </a:t>
            </a:r>
            <a:r>
              <a:rPr lang="en-US" altLang="en-US" dirty="0" smtClean="0">
                <a:latin typeface="Verdana" pitchFamily="34" charset="0"/>
              </a:rPr>
              <a:t>miles?</a:t>
            </a:r>
            <a:endParaRPr lang="en-US" altLang="en-US" dirty="0" smtClean="0">
              <a:latin typeface="Verdana" pitchFamily="34" charset="0"/>
            </a:endParaRPr>
          </a:p>
        </p:txBody>
      </p:sp>
      <p:sp>
        <p:nvSpPr>
          <p:cNvPr id="56323" name="Homepage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077200" y="5864225"/>
            <a:ext cx="731838" cy="738188"/>
          </a:xfrm>
          <a:custGeom>
            <a:avLst/>
            <a:gdLst>
              <a:gd name="T0" fmla="*/ 0 w 21600"/>
              <a:gd name="T1" fmla="*/ 0 h 21600"/>
              <a:gd name="T2" fmla="*/ 12397844 w 21600"/>
              <a:gd name="T3" fmla="*/ 0 h 21600"/>
              <a:gd name="T4" fmla="*/ 24795688 w 21600"/>
              <a:gd name="T5" fmla="*/ 0 h 21600"/>
              <a:gd name="T6" fmla="*/ 24795688 w 21600"/>
              <a:gd name="T7" fmla="*/ 12613924 h 21600"/>
              <a:gd name="T8" fmla="*/ 24795688 w 21600"/>
              <a:gd name="T9" fmla="*/ 25227848 h 21600"/>
              <a:gd name="T10" fmla="*/ 12397844 w 21600"/>
              <a:gd name="T11" fmla="*/ 25227848 h 21600"/>
              <a:gd name="T12" fmla="*/ 0 w 21600"/>
              <a:gd name="T13" fmla="*/ 12613924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638800"/>
          </a:xfrm>
        </p:spPr>
        <p:txBody>
          <a:bodyPr/>
          <a:lstStyle/>
          <a:p>
            <a:pPr eaLnBrk="1" hangingPunct="1"/>
            <a:r>
              <a:rPr lang="en-US" altLang="en-US" sz="4800" dirty="0" smtClean="0">
                <a:latin typeface="Verdana" pitchFamily="34" charset="0"/>
              </a:rPr>
              <a:t>What is </a:t>
            </a:r>
            <a:r>
              <a:rPr lang="en-US" altLang="en-US" sz="4800" dirty="0" smtClean="0">
                <a:latin typeface="Verdana" pitchFamily="34" charset="0"/>
              </a:rPr>
              <a:t>component form?</a:t>
            </a:r>
            <a:endParaRPr lang="en-US" altLang="en-US" sz="4800" dirty="0" smtClean="0">
              <a:latin typeface="Verdana" pitchFamily="34" charset="0"/>
            </a:endParaRPr>
          </a:p>
        </p:txBody>
      </p:sp>
      <p:sp>
        <p:nvSpPr>
          <p:cNvPr id="7171" name="Homepage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077200" y="5864225"/>
            <a:ext cx="731838" cy="738188"/>
          </a:xfrm>
          <a:custGeom>
            <a:avLst/>
            <a:gdLst>
              <a:gd name="T0" fmla="*/ 0 w 21600"/>
              <a:gd name="T1" fmla="*/ 0 h 21600"/>
              <a:gd name="T2" fmla="*/ 12397844 w 21600"/>
              <a:gd name="T3" fmla="*/ 0 h 21600"/>
              <a:gd name="T4" fmla="*/ 24795688 w 21600"/>
              <a:gd name="T5" fmla="*/ 0 h 21600"/>
              <a:gd name="T6" fmla="*/ 24795688 w 21600"/>
              <a:gd name="T7" fmla="*/ 12613924 h 21600"/>
              <a:gd name="T8" fmla="*/ 24795688 w 21600"/>
              <a:gd name="T9" fmla="*/ 25227848 h 21600"/>
              <a:gd name="T10" fmla="*/ 12397844 w 21600"/>
              <a:gd name="T11" fmla="*/ 25227848 h 21600"/>
              <a:gd name="T12" fmla="*/ 0 w 21600"/>
              <a:gd name="T13" fmla="*/ 12613924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0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latin typeface="Verdana" pitchFamily="34" charset="0"/>
              </a:rPr>
              <a:t>The term that means two vectors are perpendicular.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100638"/>
          </a:xfrm>
        </p:spPr>
        <p:txBody>
          <a:bodyPr/>
          <a:lstStyle/>
          <a:p>
            <a:pPr eaLnBrk="1" hangingPunct="1"/>
            <a:r>
              <a:rPr lang="en-US" altLang="en-US" sz="4800" smtClean="0">
                <a:latin typeface="Verdana" pitchFamily="34" charset="0"/>
              </a:rPr>
              <a:t>What is orthogonal?</a:t>
            </a:r>
          </a:p>
        </p:txBody>
      </p:sp>
      <p:sp>
        <p:nvSpPr>
          <p:cNvPr id="9219" name="Homepage">
            <a:hlinkClick r:id="rId2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8077200" y="5864225"/>
            <a:ext cx="731838" cy="738188"/>
          </a:xfrm>
          <a:custGeom>
            <a:avLst/>
            <a:gdLst>
              <a:gd name="T0" fmla="*/ 0 w 21600"/>
              <a:gd name="T1" fmla="*/ 0 h 21600"/>
              <a:gd name="T2" fmla="*/ 12397844 w 21600"/>
              <a:gd name="T3" fmla="*/ 0 h 21600"/>
              <a:gd name="T4" fmla="*/ 24795688 w 21600"/>
              <a:gd name="T5" fmla="*/ 0 h 21600"/>
              <a:gd name="T6" fmla="*/ 24795688 w 21600"/>
              <a:gd name="T7" fmla="*/ 12613924 h 21600"/>
              <a:gd name="T8" fmla="*/ 24795688 w 21600"/>
              <a:gd name="T9" fmla="*/ 25227848 h 21600"/>
              <a:gd name="T10" fmla="*/ 12397844 w 21600"/>
              <a:gd name="T11" fmla="*/ 25227848 h 21600"/>
              <a:gd name="T12" fmla="*/ 0 w 21600"/>
              <a:gd name="T13" fmla="*/ 12613924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91200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latin typeface="Verdana" pitchFamily="34" charset="0"/>
              </a:rPr>
              <a:t>The possible number of triangles that can result from using the law of sines.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1092</TotalTime>
  <Words>500</Words>
  <Application>Microsoft Office PowerPoint</Application>
  <PresentationFormat>On-screen Show (4:3)</PresentationFormat>
  <Paragraphs>84</Paragraphs>
  <Slides>54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8" baseType="lpstr">
      <vt:lpstr>Arial</vt:lpstr>
      <vt:lpstr>Times New Roman</vt:lpstr>
      <vt:lpstr>Verdana</vt:lpstr>
      <vt:lpstr>Default Design</vt:lpstr>
      <vt:lpstr>PowerPoint Presentation</vt:lpstr>
      <vt:lpstr>PowerPoint Presentation</vt:lpstr>
      <vt:lpstr>A quantity with both magnitude and direction.</vt:lpstr>
      <vt:lpstr>What is a vector?</vt:lpstr>
      <vt:lpstr>The form that results from taking the terminal point minus the initial point of a vector.</vt:lpstr>
      <vt:lpstr>What is component form?</vt:lpstr>
      <vt:lpstr>The term that means two vectors are perpendicular.</vt:lpstr>
      <vt:lpstr>What is orthogonal?</vt:lpstr>
      <vt:lpstr>The possible number of triangles that can result from using the law of sines.</vt:lpstr>
      <vt:lpstr>What is 0, 1, or 2?</vt:lpstr>
      <vt:lpstr>The term used to describe a non-right triangle.</vt:lpstr>
      <vt:lpstr>What is oblique?</vt:lpstr>
      <vt:lpstr>What s is equal to in  Heron’s Formula.</vt:lpstr>
      <vt:lpstr>What is half the perimeter ?</vt:lpstr>
      <vt:lpstr>The area of the triangle with sides of 9, 12, and 17 inches.</vt:lpstr>
      <vt:lpstr>What is 51.58 〖in〗^2 ?</vt:lpstr>
      <vt:lpstr>The area of a triangle with A = 51°, b = 12, and c = 8 feet.</vt:lpstr>
      <vt:lpstr>What is  37.3 〖ft〗^2  ?</vt:lpstr>
      <vt:lpstr>The number of acres in a triangular parcel of land if the lengths of the sides measure 1702 feet, 4021 feet, and 4000 feet.   1 acre = 43,560 〖ft〗^2 </vt:lpstr>
      <vt:lpstr>What is  76.6 acres  ?</vt:lpstr>
      <vt:lpstr>The number of students in this class when everyone is present.</vt:lpstr>
      <vt:lpstr>What is  10 – 1st hour 23 – 3rd hour 19 – 6th hour  ?</vt:lpstr>
      <vt:lpstr>The component form of a vector with a magnitude of 100 pounds and a direction angle of 30°.</vt:lpstr>
      <vt:lpstr>What is  ⟨50√3,50⟩≈⟨86.6,50⟩  ?</vt:lpstr>
      <vt:lpstr>The force required to keep a 2000 pound car from rolling down a 30° incline.</vt:lpstr>
      <vt:lpstr>What is  1000 pounds  ?</vt:lpstr>
      <vt:lpstr>The approximate length of the pond pictured below.</vt:lpstr>
      <vt:lpstr>What is  483.4 feet  ?</vt:lpstr>
      <vt:lpstr>The distance along the old roof that the new roof reaches.</vt:lpstr>
      <vt:lpstr>What is  33.5 feet  ?</vt:lpstr>
      <vt:lpstr>The height of the giant helium balloon pictured.</vt:lpstr>
      <vt:lpstr>What is  115.9 feet  ?</vt:lpstr>
      <vt:lpstr>The name of the villain who invented the Piranha Gun in Despicable Me</vt:lpstr>
      <vt:lpstr>Who is Vector  ?</vt:lpstr>
      <vt:lpstr>The vector with an initial point of (5, -7) and terminal point (4,6).</vt:lpstr>
      <vt:lpstr>What is  ⟨-1,13⟩  ?</vt:lpstr>
      <vt:lpstr>The magnitude of the vector ⟨-10,16⟩.</vt:lpstr>
      <vt:lpstr>What is  √356≈2√89≈18.87   ?</vt:lpstr>
      <vt:lpstr>3v ⃗-4w ⃗  given v ⃗=⟨-1,5⟩ and w ⃗=⟨5,7⟩.</vt:lpstr>
      <vt:lpstr>What is  ⟨-23,-13⟩   ?</vt:lpstr>
      <vt:lpstr>The unit vector in the same direction as ⟨15,20⟩.</vt:lpstr>
      <vt:lpstr>What is  ⟨3/5, 4/5⟩  ?</vt:lpstr>
      <vt:lpstr>The length of the hypotenuse of a right triangle that has legs of 3 feet and 4 feet. </vt:lpstr>
      <vt:lpstr>What is  5 feet  ?</vt:lpstr>
      <vt:lpstr>The length of side b given B = 87°, C = 24°, and a = 113.</vt:lpstr>
      <vt:lpstr>What is  120.9  ?</vt:lpstr>
      <vt:lpstr>The measure of angle C given a = 18, b = 23, and A = 97°.</vt:lpstr>
      <vt:lpstr>What is  32°  ?</vt:lpstr>
      <vt:lpstr>The measure of angle A given a = 53, b = 94, and c = 87.</vt:lpstr>
      <vt:lpstr>What is  33.8°  ?</vt:lpstr>
      <vt:lpstr>The two measures of angle A  given B = 56°, a = 98, and b = 85.</vt:lpstr>
      <vt:lpstr>What are  72.91° and 107.09°  ?</vt:lpstr>
      <vt:lpstr>Final Jeopardy   A boat leaves a port and sails 16 miles at a bearing of S 20°E.  Another boat leaves the same port and sails 12 miles at a bearing of S 60°W.  How far apart are the two boats at this point? </vt:lpstr>
      <vt:lpstr>Final Jeopardy Answer   What is 18.26 miles?</vt:lpstr>
    </vt:vector>
  </TitlesOfParts>
  <Manager>Melissa Hall</Manager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Module II Review</dc:title>
  <dc:creator>Brandon Hall</dc:creator>
  <cp:lastModifiedBy>Kim Willi</cp:lastModifiedBy>
  <cp:revision>80</cp:revision>
  <dcterms:created xsi:type="dcterms:W3CDTF">2000-10-18T13:47:24Z</dcterms:created>
  <dcterms:modified xsi:type="dcterms:W3CDTF">2015-02-03T22:34:11Z</dcterms:modified>
</cp:coreProperties>
</file>