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73" r:id="rId4"/>
    <p:sldId id="258" r:id="rId5"/>
    <p:sldId id="272" r:id="rId6"/>
    <p:sldId id="257" r:id="rId7"/>
    <p:sldId id="274" r:id="rId8"/>
    <p:sldId id="262" r:id="rId9"/>
    <p:sldId id="275" r:id="rId10"/>
    <p:sldId id="263" r:id="rId11"/>
    <p:sldId id="276" r:id="rId12"/>
    <p:sldId id="264" r:id="rId13"/>
    <p:sldId id="277" r:id="rId14"/>
    <p:sldId id="265" r:id="rId15"/>
    <p:sldId id="278" r:id="rId16"/>
    <p:sldId id="266" r:id="rId17"/>
    <p:sldId id="279" r:id="rId18"/>
    <p:sldId id="267" r:id="rId19"/>
    <p:sldId id="280" r:id="rId20"/>
    <p:sldId id="268" r:id="rId21"/>
    <p:sldId id="281" r:id="rId22"/>
    <p:sldId id="260" r:id="rId23"/>
    <p:sldId id="282" r:id="rId24"/>
    <p:sldId id="261" r:id="rId25"/>
    <p:sldId id="283" r:id="rId26"/>
    <p:sldId id="269" r:id="rId27"/>
    <p:sldId id="284" r:id="rId28"/>
    <p:sldId id="270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Precalculus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Unit 5 Review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29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32923" y="1065400"/>
                <a:ext cx="1021033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Find the measure of the angle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/>
                  <a:t>that intercepts an arc of 5 feet on a circle of radius 2 feet.  </a:t>
                </a:r>
                <a:endParaRPr lang="en-US" sz="4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923" y="1065400"/>
                <a:ext cx="10210334" cy="1323439"/>
              </a:xfrm>
              <a:prstGeom prst="rect">
                <a:avLst/>
              </a:prstGeom>
              <a:blipFill>
                <a:blip r:embed="rId2"/>
                <a:stretch>
                  <a:fillRect l="-2090" t="-8295" r="-1791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9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88" y="1912882"/>
            <a:ext cx="3401593" cy="283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8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36218" y="1287432"/>
                <a:ext cx="1006923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43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800" dirty="0" smtClean="0"/>
                  <a:t>.  </a:t>
                </a:r>
                <a:r>
                  <a:rPr lang="en-US" sz="4800" dirty="0" smtClean="0"/>
                  <a:t>Find the value</a:t>
                </a:r>
              </a:p>
              <a:p>
                <a:r>
                  <a:rPr lang="en-US" sz="4800" dirty="0" smtClean="0"/>
                  <a:t>of </a:t>
                </a:r>
                <a:r>
                  <a:rPr lang="en-US" sz="4800" i="1" dirty="0" smtClean="0"/>
                  <a:t>x</a:t>
                </a:r>
                <a:r>
                  <a:rPr lang="en-US" sz="4800" dirty="0" smtClean="0"/>
                  <a:t>. </a:t>
                </a:r>
                <a:endParaRPr lang="en-US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218" y="1287432"/>
                <a:ext cx="10069231" cy="1569660"/>
              </a:xfrm>
              <a:prstGeom prst="rect">
                <a:avLst/>
              </a:prstGeom>
              <a:blipFill>
                <a:blip r:embed="rId2"/>
                <a:stretch>
                  <a:fillRect l="-2724" t="-8527" r="-1877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7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581" y="2469931"/>
            <a:ext cx="3905598" cy="16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4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04704" y="1239099"/>
                <a:ext cx="10250883" cy="3418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Use your unit circle to find the exact value</a:t>
                </a:r>
              </a:p>
              <a:p>
                <a:r>
                  <a:rPr lang="en-US" sz="4800" dirty="0" smtClean="0"/>
                  <a:t>of each of the following.</a:t>
                </a:r>
              </a:p>
              <a:p>
                <a:endParaRPr lang="en-US" sz="4800" dirty="0"/>
              </a:p>
              <a:p>
                <a:r>
                  <a:rPr lang="en-US" sz="4800" dirty="0" smtClean="0"/>
                  <a:t>a.)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 smtClean="0"/>
                  <a:t>		b.)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−14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800" dirty="0" smtClean="0"/>
                  <a:t>		c.)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704" y="1239099"/>
                <a:ext cx="10250883" cy="3418243"/>
              </a:xfrm>
              <a:prstGeom prst="rect">
                <a:avLst/>
              </a:prstGeom>
              <a:blipFill>
                <a:blip r:embed="rId2"/>
                <a:stretch>
                  <a:fillRect l="-2675" t="-4100" r="-1784" b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3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189" y="1538615"/>
            <a:ext cx="4131233" cy="1119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575" y="2658295"/>
            <a:ext cx="7249183" cy="24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2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87676" y="748455"/>
                <a:ext cx="10601364" cy="2210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/>
                  <a:t>Given that </a:t>
                </a:r>
                <a14:m>
                  <m:oMath xmlns:m="http://schemas.openxmlformats.org/officeDocument/2006/math">
                    <m:r>
                      <a:rPr lang="en-US" sz="4000" i="1"/>
                      <m:t>𝐴𝐵</m:t>
                    </m:r>
                    <m:r>
                      <a:rPr lang="en-US" sz="4000" i="1"/>
                      <m:t>=16</m:t>
                    </m:r>
                  </m:oMath>
                </a14:m>
                <a:r>
                  <a:rPr lang="en-US" sz="40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/>
                          <m:t>cos</m:t>
                        </m:r>
                      </m:fName>
                      <m:e>
                        <m:r>
                          <a:rPr lang="en-US" sz="4000" i="1"/>
                          <m:t>𝐵</m:t>
                        </m:r>
                      </m:e>
                    </m:func>
                    <m:r>
                      <a:rPr lang="en-US" sz="4000" i="1"/>
                      <m:t>=</m:t>
                    </m:r>
                    <m:f>
                      <m:fPr>
                        <m:ctrlPr>
                          <a:rPr lang="en-US" sz="4000" i="1"/>
                        </m:ctrlPr>
                      </m:fPr>
                      <m:num>
                        <m:r>
                          <a:rPr lang="en-US" sz="4000" i="1"/>
                          <m:t>8</m:t>
                        </m:r>
                      </m:num>
                      <m:den>
                        <m:r>
                          <a:rPr lang="en-US" sz="4000" i="1"/>
                          <m:t>17</m:t>
                        </m:r>
                      </m:den>
                    </m:f>
                  </m:oMath>
                </a14:m>
                <a:r>
                  <a:rPr lang="en-US" sz="4000" dirty="0"/>
                  <a:t> in the </a:t>
                </a:r>
                <a:r>
                  <a:rPr lang="en-US" sz="4000" dirty="0" smtClean="0"/>
                  <a:t>right</a:t>
                </a:r>
              </a:p>
              <a:p>
                <a:r>
                  <a:rPr lang="en-US" sz="4000" dirty="0" smtClean="0"/>
                  <a:t> </a:t>
                </a:r>
                <a:r>
                  <a:rPr lang="en-US" sz="4000" dirty="0"/>
                  <a:t>triangle below, what is the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/>
                          <m:t>sin</m:t>
                        </m:r>
                      </m:fName>
                      <m:e>
                        <m:r>
                          <a:rPr lang="en-US" sz="4000" i="1"/>
                          <m:t>𝐵</m:t>
                        </m:r>
                      </m:e>
                    </m:func>
                    <m:r>
                      <a:rPr lang="en-US" sz="4000" i="1"/>
                      <m:t>+</m:t>
                    </m:r>
                    <m:func>
                      <m:funcPr>
                        <m:ctrlPr>
                          <a:rPr lang="en-US" sz="4000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/>
                          <m:t>cos</m:t>
                        </m:r>
                      </m:fName>
                      <m:e>
                        <m:r>
                          <a:rPr lang="en-US" sz="4000" i="1"/>
                          <m:t>𝐶</m:t>
                        </m:r>
                      </m:e>
                    </m:func>
                  </m:oMath>
                </a14:m>
                <a:r>
                  <a:rPr lang="en-US" sz="4000" dirty="0"/>
                  <a:t>?  </a:t>
                </a:r>
                <a:endParaRPr lang="en-US" sz="4000" dirty="0" smtClean="0"/>
              </a:p>
              <a:p>
                <a:r>
                  <a:rPr lang="en-US" sz="4000" b="1" dirty="0" smtClean="0"/>
                  <a:t>Keep </a:t>
                </a:r>
                <a:r>
                  <a:rPr lang="en-US" sz="4000" b="1" dirty="0"/>
                  <a:t>your answer exact – no decimals.</a:t>
                </a:r>
                <a:r>
                  <a:rPr lang="en-US" sz="4000" dirty="0"/>
                  <a:t> </a:t>
                </a:r>
                <a:endParaRPr lang="en-US" sz="40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76" y="748455"/>
                <a:ext cx="10601364" cy="2210926"/>
              </a:xfrm>
              <a:prstGeom prst="rect">
                <a:avLst/>
              </a:prstGeom>
              <a:blipFill>
                <a:blip r:embed="rId2"/>
                <a:stretch>
                  <a:fillRect l="-2013" r="-1093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0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265" y="1709408"/>
            <a:ext cx="4402906" cy="2894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741" y="2401450"/>
            <a:ext cx="501048" cy="48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07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73762" y="1082565"/>
                <a:ext cx="10222927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If the point (5,-3) is on the terminal side </a:t>
                </a:r>
              </a:p>
              <a:p>
                <a:r>
                  <a:rPr lang="en-US" sz="4800" dirty="0" smtClean="0"/>
                  <a:t>of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4800" dirty="0" smtClean="0"/>
                  <a:t>, find the exact value (no decimals) of</a:t>
                </a:r>
              </a:p>
              <a:p>
                <a:r>
                  <a:rPr lang="en-US" sz="4800" dirty="0" smtClean="0"/>
                  <a:t>six trig functions.  </a:t>
                </a:r>
                <a:endParaRPr lang="en-US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62" y="1082565"/>
                <a:ext cx="10222927" cy="2308324"/>
              </a:xfrm>
              <a:prstGeom prst="rect">
                <a:avLst/>
              </a:prstGeom>
              <a:blipFill>
                <a:blip r:embed="rId2"/>
                <a:stretch>
                  <a:fillRect l="-2743" t="-6085" r="-1670" b="-13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1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20" y="1270273"/>
            <a:ext cx="4368518" cy="389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7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45465" y="1287887"/>
                <a:ext cx="9698296" cy="1940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Find a positive and a negative angle that</a:t>
                </a:r>
              </a:p>
              <a:p>
                <a:r>
                  <a:rPr lang="en-US" sz="4800" dirty="0" smtClean="0"/>
                  <a:t>are co-terminal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 dirty="0" smtClean="0"/>
                  <a:t>?</a:t>
                </a:r>
                <a:endParaRPr lang="en-US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465" y="1287887"/>
                <a:ext cx="9698296" cy="1940916"/>
              </a:xfrm>
              <a:prstGeom prst="rect">
                <a:avLst/>
              </a:prstGeom>
              <a:blipFill>
                <a:blip r:embed="rId2"/>
                <a:stretch>
                  <a:fillRect l="-2893" t="-7210" r="-1950" b="-5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0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47141" y="1046381"/>
                <a:ext cx="1007230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smtClean="0"/>
                  <a:t>Find the quadrant: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&lt;0,</m:t>
                    </m:r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41" y="1046381"/>
                <a:ext cx="10072309" cy="830997"/>
              </a:xfrm>
              <a:prstGeom prst="rect">
                <a:avLst/>
              </a:prstGeom>
              <a:blipFill>
                <a:blip r:embed="rId2"/>
                <a:stretch>
                  <a:fillRect l="-272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6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854" y="2312277"/>
            <a:ext cx="1524133" cy="13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17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2276" y="987972"/>
            <a:ext cx="6927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Solve the following right triangles.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902372" y="30900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Image result for right triangle trig to solve triang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03" y="2493657"/>
            <a:ext cx="2705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48" y="2493657"/>
            <a:ext cx="27908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95" y="1500680"/>
            <a:ext cx="2997091" cy="3510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250" y="1238740"/>
            <a:ext cx="2631364" cy="40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24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197" y="944451"/>
            <a:ext cx="108300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 support cable runs from the top of the </a:t>
            </a:r>
            <a:r>
              <a:rPr lang="en-US" sz="4000" dirty="0" smtClean="0"/>
              <a:t>telephone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pole to a point on the ground 42.7 feet from its base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If the cable makes an angle of </a:t>
            </a:r>
            <a:r>
              <a:rPr lang="en-US" sz="4000" dirty="0" smtClean="0"/>
              <a:t>29.6° </a:t>
            </a:r>
            <a:r>
              <a:rPr lang="en-US" sz="4000" dirty="0"/>
              <a:t>with the </a:t>
            </a:r>
            <a:endParaRPr lang="en-US" sz="4000" dirty="0" smtClean="0"/>
          </a:p>
          <a:p>
            <a:r>
              <a:rPr lang="en-US" sz="4000" dirty="0" smtClean="0"/>
              <a:t>ground</a:t>
            </a:r>
            <a:r>
              <a:rPr lang="en-US" sz="4000" dirty="0"/>
              <a:t>, find (rounding to the nearest tenth of a foot)</a:t>
            </a:r>
            <a:endParaRPr lang="en-US" sz="4000" dirty="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399283" y="396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 </a:t>
            </a:r>
            <a:endParaRPr kumimoji="0" lang="en-US" altLang="en-US" sz="10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the height of the pole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the length of the cable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public.asu.edu/~kamman/notes/geometry/right-triangle-trigonometry-example-6-probl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058" y="3659187"/>
            <a:ext cx="2752725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4279" y="393594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the height of the pole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the length of the cable</a:t>
            </a:r>
            <a:endParaRPr lang="en-US" sz="40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60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827" y="1177159"/>
            <a:ext cx="5412323" cy="41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61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ublic.asu.edu/~kamman/notes/geometry/right-triangle-trigonometry-example-7-probl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43" y="3693240"/>
            <a:ext cx="34004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9153" y="650661"/>
            <a:ext cx="1057321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You are hiking along a river and see a tall tree on </a:t>
            </a:r>
            <a:r>
              <a:rPr lang="en-US" sz="4000" dirty="0" smtClean="0"/>
              <a:t>the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opposite bank. You measure the angle of </a:t>
            </a:r>
            <a:r>
              <a:rPr lang="en-US" sz="4000" dirty="0" smtClean="0"/>
              <a:t>elevation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of the top of the tree and find it to be </a:t>
            </a:r>
            <a:r>
              <a:rPr lang="en-US" sz="4000" dirty="0" smtClean="0"/>
              <a:t>61.0°. </a:t>
            </a:r>
            <a:r>
              <a:rPr lang="en-US" sz="4000" dirty="0"/>
              <a:t>You </a:t>
            </a:r>
            <a:endParaRPr lang="en-US" sz="4000" dirty="0" smtClean="0"/>
          </a:p>
          <a:p>
            <a:r>
              <a:rPr lang="en-US" sz="4000" dirty="0" smtClean="0"/>
              <a:t>then </a:t>
            </a:r>
            <a:r>
              <a:rPr lang="en-US" sz="4000" dirty="0"/>
              <a:t>walk 50 feet directly away from the tree and </a:t>
            </a:r>
            <a:endParaRPr lang="en-US" sz="4000" dirty="0" smtClean="0"/>
          </a:p>
          <a:p>
            <a:r>
              <a:rPr lang="en-US" sz="4000" dirty="0" smtClean="0"/>
              <a:t>measure </a:t>
            </a:r>
            <a:r>
              <a:rPr lang="en-US" sz="4000" dirty="0"/>
              <a:t>the angle of elevation. If the second </a:t>
            </a:r>
            <a:endParaRPr lang="en-US" sz="4000" dirty="0" smtClean="0"/>
          </a:p>
          <a:p>
            <a:r>
              <a:rPr lang="en-US" sz="4000" dirty="0" smtClean="0"/>
              <a:t>measurement </a:t>
            </a:r>
            <a:r>
              <a:rPr lang="en-US" sz="4000" dirty="0"/>
              <a:t>is </a:t>
            </a:r>
            <a:r>
              <a:rPr lang="en-US" sz="4000" dirty="0" smtClean="0"/>
              <a:t>49.5°, </a:t>
            </a:r>
            <a:r>
              <a:rPr lang="en-US" sz="4000" dirty="0"/>
              <a:t>how tall is the tree? </a:t>
            </a:r>
            <a:endParaRPr lang="en-US" sz="4000" dirty="0" smtClean="0"/>
          </a:p>
          <a:p>
            <a:r>
              <a:rPr lang="en-US" sz="4000" dirty="0" smtClean="0"/>
              <a:t>Round </a:t>
            </a:r>
            <a:r>
              <a:rPr lang="en-US" sz="4000" dirty="0"/>
              <a:t>your answer to the nearest foot.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92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097" y="1177158"/>
            <a:ext cx="6105505" cy="41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5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037" y="816106"/>
            <a:ext cx="10197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Jordan can spin a basketball on his finger</a:t>
            </a:r>
          </a:p>
          <a:p>
            <a:r>
              <a:rPr lang="en-US" sz="4800" dirty="0" smtClean="0"/>
              <a:t>at 40 rpm.  If the radius is 4.7 inches, find</a:t>
            </a:r>
          </a:p>
          <a:p>
            <a:r>
              <a:rPr lang="en-US" sz="4800" dirty="0" smtClean="0"/>
              <a:t>the velocity in miles per hour.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697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141" y="2532993"/>
            <a:ext cx="7529020" cy="111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1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325" y="1954924"/>
            <a:ext cx="3605675" cy="24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4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496814" y="1144820"/>
                <a:ext cx="95199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Convert 254° to radians.  Leave your answer in terms of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4800" dirty="0" smtClean="0"/>
                  <a:t>.</a:t>
                </a:r>
                <a:endParaRPr lang="en-US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814" y="1144820"/>
                <a:ext cx="9519912" cy="1569660"/>
              </a:xfrm>
              <a:prstGeom prst="rect">
                <a:avLst/>
              </a:prstGeom>
              <a:blipFill>
                <a:blip r:embed="rId2"/>
                <a:stretch>
                  <a:fillRect l="-2947" t="-8949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9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389" y="2259723"/>
            <a:ext cx="3985528" cy="183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0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892131" y="1042950"/>
                <a:ext cx="8800124" cy="187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/>
                  <a:t>Convert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800" dirty="0" smtClean="0"/>
                  <a:t> to degrees.  </a:t>
                </a:r>
                <a:r>
                  <a:rPr lang="en-US" sz="4800" dirty="0" smtClean="0"/>
                  <a:t>Round to the nearest tenth.</a:t>
                </a:r>
                <a:endParaRPr lang="en-US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131" y="1042950"/>
                <a:ext cx="8800124" cy="1875513"/>
              </a:xfrm>
              <a:prstGeom prst="rect">
                <a:avLst/>
              </a:prstGeom>
              <a:blipFill>
                <a:blip r:embed="rId2"/>
                <a:stretch>
                  <a:fillRect l="-3116" b="-16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2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606" y="2343807"/>
            <a:ext cx="4327788" cy="18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3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17" y="1069241"/>
            <a:ext cx="104218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An angle of 70° intercepts an arc of</a:t>
            </a:r>
          </a:p>
          <a:p>
            <a:r>
              <a:rPr lang="en-US" sz="4800" dirty="0" smtClean="0"/>
              <a:t>15 inches.  What is the radius of the circle?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244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703" y="1810406"/>
            <a:ext cx="4099035" cy="30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83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1246</TotalTime>
  <Words>307</Words>
  <Application>Microsoft Office PowerPoint</Application>
  <PresentationFormat>Widescreen</PresentationFormat>
  <Paragraphs>44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Cambria Math</vt:lpstr>
      <vt:lpstr>Comic Sans MS</vt:lpstr>
      <vt:lpstr>Garamond</vt:lpstr>
      <vt:lpstr>Organic</vt:lpstr>
      <vt:lpstr>Precalculus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</dc:title>
  <dc:creator>Kim Willi</dc:creator>
  <cp:lastModifiedBy>Kim Willi</cp:lastModifiedBy>
  <cp:revision>16</cp:revision>
  <dcterms:created xsi:type="dcterms:W3CDTF">2016-09-01T03:08:36Z</dcterms:created>
  <dcterms:modified xsi:type="dcterms:W3CDTF">2019-12-12T14:28:00Z</dcterms:modified>
</cp:coreProperties>
</file>