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56"/>
  </p:notesMasterIdLst>
  <p:handoutMasterIdLst>
    <p:handoutMasterId r:id="rId57"/>
  </p:handoutMasterIdLst>
  <p:sldIdLst>
    <p:sldId id="284" r:id="rId2"/>
    <p:sldId id="256" r:id="rId3"/>
    <p:sldId id="285" r:id="rId4"/>
    <p:sldId id="258" r:id="rId5"/>
    <p:sldId id="286" r:id="rId6"/>
    <p:sldId id="259" r:id="rId7"/>
    <p:sldId id="287" r:id="rId8"/>
    <p:sldId id="260" r:id="rId9"/>
    <p:sldId id="288" r:id="rId10"/>
    <p:sldId id="261" r:id="rId11"/>
    <p:sldId id="289" r:id="rId12"/>
    <p:sldId id="262" r:id="rId13"/>
    <p:sldId id="312" r:id="rId14"/>
    <p:sldId id="263" r:id="rId15"/>
    <p:sldId id="313" r:id="rId16"/>
    <p:sldId id="270" r:id="rId17"/>
    <p:sldId id="314" r:id="rId18"/>
    <p:sldId id="268" r:id="rId19"/>
    <p:sldId id="315" r:id="rId20"/>
    <p:sldId id="269" r:id="rId21"/>
    <p:sldId id="316" r:id="rId22"/>
    <p:sldId id="267" r:id="rId23"/>
    <p:sldId id="317" r:id="rId24"/>
    <p:sldId id="264" r:id="rId25"/>
    <p:sldId id="318" r:id="rId26"/>
    <p:sldId id="265" r:id="rId27"/>
    <p:sldId id="319" r:id="rId28"/>
    <p:sldId id="271" r:id="rId29"/>
    <p:sldId id="320" r:id="rId30"/>
    <p:sldId id="283" r:id="rId31"/>
    <p:sldId id="321" r:id="rId32"/>
    <p:sldId id="272" r:id="rId33"/>
    <p:sldId id="322" r:id="rId34"/>
    <p:sldId id="273" r:id="rId35"/>
    <p:sldId id="323" r:id="rId36"/>
    <p:sldId id="274" r:id="rId37"/>
    <p:sldId id="324" r:id="rId38"/>
    <p:sldId id="275" r:id="rId39"/>
    <p:sldId id="325" r:id="rId40"/>
    <p:sldId id="276" r:id="rId41"/>
    <p:sldId id="326" r:id="rId42"/>
    <p:sldId id="277" r:id="rId43"/>
    <p:sldId id="327" r:id="rId44"/>
    <p:sldId id="278" r:id="rId45"/>
    <p:sldId id="328" r:id="rId46"/>
    <p:sldId id="279" r:id="rId47"/>
    <p:sldId id="329" r:id="rId48"/>
    <p:sldId id="280" r:id="rId49"/>
    <p:sldId id="330" r:id="rId50"/>
    <p:sldId id="281" r:id="rId51"/>
    <p:sldId id="331" r:id="rId52"/>
    <p:sldId id="282" r:id="rId53"/>
    <p:sldId id="311" r:id="rId54"/>
    <p:sldId id="310" r:id="rId5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F3399"/>
    <a:srgbClr val="FF33CC"/>
    <a:srgbClr val="00FFFF"/>
    <a:srgbClr val="FFFF00"/>
    <a:srgbClr val="FF3300"/>
    <a:srgbClr val="CC00CC"/>
    <a:srgbClr val="CC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26E1A422-DEB6-4CDC-97E6-2A186E44C7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070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8BD1EE6A-6220-427B-9223-062F2FC608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5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D7E9F-8D36-4E64-9266-96B3CEC21E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32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B6216-6D9C-4F80-B097-4F13174026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30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64BA65-A1BE-4903-9951-405DFC46E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08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8B725E-6DBC-42DD-982D-93AD7FB98E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89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C3211-8D01-46DF-9B88-7C3E41580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325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E4F6EC-DE09-4FBC-966E-83B854AEE2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94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73D5A6-C52D-442F-9766-C1129C5972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789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96CA2-1AE9-4EC6-9789-BD96E3E9A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83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877FA-3484-43CE-9341-A927E8C37E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66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D24D9-17E5-46DB-AE25-8048B8A798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74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43352-8A35-41C3-8214-91C3F3F28A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48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00FF"/>
            </a:gs>
            <a:gs pos="100000">
              <a:srgbClr val="5E00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568DFA24-C71A-4FAC-B6C1-10ECFE197E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cusdfp-01\home$\Staff\WilliK\Algebra%20I\Reviews\Jeopardy%20Opening.WAV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27.xml"/><Relationship Id="rId18" Type="http://schemas.openxmlformats.org/officeDocument/2006/relationships/slide" Target="slide42.xml"/><Relationship Id="rId26" Type="http://schemas.openxmlformats.org/officeDocument/2006/relationships/slide" Target="slide33.xml"/><Relationship Id="rId39" Type="http://schemas.openxmlformats.org/officeDocument/2006/relationships/slide" Target="slide50.xml"/><Relationship Id="rId21" Type="http://schemas.openxmlformats.org/officeDocument/2006/relationships/slide" Target="slide47.xml"/><Relationship Id="rId34" Type="http://schemas.openxmlformats.org/officeDocument/2006/relationships/slide" Target="slide44.xml"/><Relationship Id="rId7" Type="http://schemas.openxmlformats.org/officeDocument/2006/relationships/slide" Target="slide15.xml"/><Relationship Id="rId2" Type="http://schemas.openxmlformats.org/officeDocument/2006/relationships/slide" Target="slide6.xml"/><Relationship Id="rId16" Type="http://schemas.openxmlformats.org/officeDocument/2006/relationships/slide" Target="slide35.xml"/><Relationship Id="rId20" Type="http://schemas.openxmlformats.org/officeDocument/2006/relationships/slide" Target="slide25.xml"/><Relationship Id="rId29" Type="http://schemas.openxmlformats.org/officeDocument/2006/relationships/slide" Target="slide37.xml"/><Relationship Id="rId41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20.xml"/><Relationship Id="rId24" Type="http://schemas.openxmlformats.org/officeDocument/2006/relationships/slide" Target="slide30.xml"/><Relationship Id="rId32" Type="http://schemas.openxmlformats.org/officeDocument/2006/relationships/slide" Target="slide40.xml"/><Relationship Id="rId37" Type="http://schemas.openxmlformats.org/officeDocument/2006/relationships/slide" Target="slide48.xml"/><Relationship Id="rId40" Type="http://schemas.openxmlformats.org/officeDocument/2006/relationships/slide" Target="slide2.xml"/><Relationship Id="rId5" Type="http://schemas.openxmlformats.org/officeDocument/2006/relationships/slide" Target="slide53.xml"/><Relationship Id="rId15" Type="http://schemas.openxmlformats.org/officeDocument/2006/relationships/slide" Target="slide31.xml"/><Relationship Id="rId23" Type="http://schemas.openxmlformats.org/officeDocument/2006/relationships/slide" Target="slide29.xml"/><Relationship Id="rId28" Type="http://schemas.openxmlformats.org/officeDocument/2006/relationships/slide" Target="slide36.xml"/><Relationship Id="rId36" Type="http://schemas.openxmlformats.org/officeDocument/2006/relationships/slide" Target="slide46.xml"/><Relationship Id="rId10" Type="http://schemas.openxmlformats.org/officeDocument/2006/relationships/slide" Target="slide13.xml"/><Relationship Id="rId19" Type="http://schemas.openxmlformats.org/officeDocument/2006/relationships/slide" Target="slide43.xml"/><Relationship Id="rId31" Type="http://schemas.openxmlformats.org/officeDocument/2006/relationships/slide" Target="slide39.xml"/><Relationship Id="rId4" Type="http://schemas.openxmlformats.org/officeDocument/2006/relationships/slide" Target="slide7.xml"/><Relationship Id="rId9" Type="http://schemas.openxmlformats.org/officeDocument/2006/relationships/slide" Target="slide19.xml"/><Relationship Id="rId14" Type="http://schemas.openxmlformats.org/officeDocument/2006/relationships/slide" Target="slide17.xml"/><Relationship Id="rId22" Type="http://schemas.openxmlformats.org/officeDocument/2006/relationships/slide" Target="slide51.xml"/><Relationship Id="rId27" Type="http://schemas.openxmlformats.org/officeDocument/2006/relationships/slide" Target="slide34.xml"/><Relationship Id="rId30" Type="http://schemas.openxmlformats.org/officeDocument/2006/relationships/slide" Target="slide38.xml"/><Relationship Id="rId35" Type="http://schemas.openxmlformats.org/officeDocument/2006/relationships/slide" Target="slide45.xml"/><Relationship Id="rId8" Type="http://schemas.openxmlformats.org/officeDocument/2006/relationships/slide" Target="slide11.xml"/><Relationship Id="rId3" Type="http://schemas.openxmlformats.org/officeDocument/2006/relationships/slide" Target="slide5.xml"/><Relationship Id="rId12" Type="http://schemas.openxmlformats.org/officeDocument/2006/relationships/slide" Target="slide23.xml"/><Relationship Id="rId17" Type="http://schemas.openxmlformats.org/officeDocument/2006/relationships/slide" Target="slide21.xml"/><Relationship Id="rId25" Type="http://schemas.openxmlformats.org/officeDocument/2006/relationships/slide" Target="slide32.xml"/><Relationship Id="rId33" Type="http://schemas.openxmlformats.org/officeDocument/2006/relationships/slide" Target="slide41.xml"/><Relationship Id="rId38" Type="http://schemas.openxmlformats.org/officeDocument/2006/relationships/slide" Target="slide4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793750" y="5019675"/>
            <a:ext cx="7588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 dirty="0" smtClean="0"/>
              <a:t>Mrs. Willi</a:t>
            </a:r>
          </a:p>
        </p:txBody>
      </p:sp>
      <p:sp>
        <p:nvSpPr>
          <p:cNvPr id="15363" name="WordArt 7"/>
          <p:cNvSpPr>
            <a:spLocks noChangeArrowheads="1" noChangeShapeType="1" noTextEdit="1"/>
          </p:cNvSpPr>
          <p:nvPr/>
        </p:nvSpPr>
        <p:spPr bwMode="auto">
          <a:xfrm>
            <a:off x="522288" y="1284288"/>
            <a:ext cx="8010525" cy="30368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Impact"/>
                <a:ea typeface="Impact"/>
                <a:cs typeface="Impact"/>
              </a:rPr>
              <a:t>Review</a:t>
            </a:r>
            <a:r>
              <a:rPr lang="en-US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blurRad="63500" dist="38099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  <a:ea typeface="Impact"/>
                <a:cs typeface="Impact"/>
              </a:rPr>
              <a:t> </a:t>
            </a:r>
            <a:r>
              <a:rPr lang="en-US" sz="3600" b="1" kern="1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Impact"/>
                <a:ea typeface="Impact"/>
                <a:cs typeface="Impact"/>
              </a:rPr>
              <a:t>2.1-2.5</a:t>
            </a:r>
            <a:endParaRPr lang="en-US" sz="3600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blurRad="63500" dist="38099" dir="2700000" algn="ctr" rotWithShape="0">
                  <a:srgbClr val="C0C0C0">
                    <a:alpha val="79999"/>
                  </a:srgbClr>
                </a:outerShdw>
              </a:effectLst>
              <a:latin typeface="Impact"/>
              <a:ea typeface="Impact"/>
              <a:cs typeface="Impact"/>
            </a:endParaRPr>
          </a:p>
        </p:txBody>
      </p:sp>
      <p:pic>
        <p:nvPicPr>
          <p:cNvPr id="90122" name="Jeopardy%20Opening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6464" fill="hold"/>
                                        <p:tgtEl>
                                          <p:spTgt spid="901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012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00697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Verdana" charset="0"/>
                <a:cs typeface="+mj-cs"/>
              </a:rPr>
              <a:t>(-1,-3)</a:t>
            </a:r>
            <a:endParaRPr lang="en-US" sz="4800" dirty="0">
              <a:latin typeface="Verdana" charset="0"/>
              <a:cs typeface="+mj-cs"/>
            </a:endParaRPr>
          </a:p>
        </p:txBody>
      </p:sp>
      <p:sp>
        <p:nvSpPr>
          <p:cNvPr id="11267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290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562600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4000" dirty="0" smtClean="0">
                    <a:latin typeface="Verdana" charset="0"/>
                    <a:cs typeface="+mj-cs"/>
                  </a:rPr>
                  <a:t>Find the vertex. </a:t>
                </a:r>
                <a:br>
                  <a:rPr lang="en-US" sz="4000" dirty="0" smtClean="0">
                    <a:latin typeface="Verdana" charset="0"/>
                    <a:cs typeface="+mj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cs typeface="+mj-cs"/>
                        </a:rPr>
                        <m:t>𝑦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+mj-cs"/>
                        </a:rPr>
                        <m:t>=−2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  <a:cs typeface="+mj-cs"/>
                        </a:rPr>
                        <m:t>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+mj-cs"/>
                        </a:rPr>
                        <m:t>𝑥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+mj-cs"/>
                        </a:rPr>
                        <m:t>+3</m:t>
                      </m:r>
                    </m:oMath>
                  </m:oMathPara>
                </a14:m>
                <a:endParaRPr lang="en-US" sz="4000" dirty="0">
                  <a:latin typeface="Verdana" charset="0"/>
                  <a:cs typeface="+mj-cs"/>
                </a:endParaRPr>
              </a:p>
            </p:txBody>
          </p:sp>
        </mc:Choice>
        <mc:Fallback xmlns="">
          <p:sp>
            <p:nvSpPr>
              <p:cNvPr id="1229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5626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Verdana" charset="0"/>
                <a:cs typeface="+mj-cs"/>
              </a:rPr>
              <a:t>(-1/4, 21/8)</a:t>
            </a:r>
            <a:endParaRPr lang="en-US" sz="4800" dirty="0">
              <a:latin typeface="Verdana" charset="0"/>
              <a:cs typeface="+mj-cs"/>
            </a:endParaRPr>
          </a:p>
        </p:txBody>
      </p:sp>
      <p:sp>
        <p:nvSpPr>
          <p:cNvPr id="13315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338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410200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4000" dirty="0" smtClean="0">
                    <a:latin typeface="Verdana" charset="0"/>
                    <a:cs typeface="+mj-cs"/>
                  </a:rPr>
                  <a:t>Determine the left and right hand behavior of </a:t>
                </a:r>
                <a:br>
                  <a:rPr lang="en-US" sz="4000" dirty="0" smtClean="0">
                    <a:latin typeface="Verdana" charset="0"/>
                    <a:cs typeface="+mj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cs typeface="+mj-cs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  <a:cs typeface="+mj-cs"/>
                        </a:rPr>
                        <m:t>=−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5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  <a:cs typeface="+mj-cs"/>
                        </a:rPr>
                        <m:t>+2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  <a:cs typeface="+mj-cs"/>
                        </a:rPr>
                        <m:t>−1</m:t>
                      </m:r>
                    </m:oMath>
                  </m:oMathPara>
                </a14:m>
                <a:endParaRPr lang="en-US" sz="4000" dirty="0">
                  <a:latin typeface="Verdana" charset="0"/>
                  <a:cs typeface="+mj-cs"/>
                </a:endParaRPr>
              </a:p>
            </p:txBody>
          </p:sp>
        </mc:Choice>
        <mc:Fallback xmlns="">
          <p:sp>
            <p:nvSpPr>
              <p:cNvPr id="1433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410200"/>
              </a:xfrm>
              <a:blipFill rotWithShape="0">
                <a:blip r:embed="rId2"/>
                <a:stretch>
                  <a:fillRect l="-235" r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cxnSp>
        <p:nvCxnSpPr>
          <p:cNvPr id="15363" name="Straight Arrow Connector 2"/>
          <p:cNvCxnSpPr>
            <a:cxnSpLocks noChangeShapeType="1"/>
          </p:cNvCxnSpPr>
          <p:nvPr/>
        </p:nvCxnSpPr>
        <p:spPr bwMode="auto">
          <a:xfrm flipH="1" flipV="1">
            <a:off x="3181350" y="2298700"/>
            <a:ext cx="725488" cy="10509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64" name="Straight Arrow Connector 5"/>
          <p:cNvCxnSpPr>
            <a:cxnSpLocks noChangeShapeType="1"/>
          </p:cNvCxnSpPr>
          <p:nvPr/>
        </p:nvCxnSpPr>
        <p:spPr bwMode="auto">
          <a:xfrm>
            <a:off x="4991100" y="3224213"/>
            <a:ext cx="730250" cy="9731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386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638800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4800" dirty="0" smtClean="0">
                    <a:latin typeface="Verdana" charset="0"/>
                    <a:cs typeface="+mj-cs"/>
                  </a:rPr>
                  <a:t>Find all real zeros of the polynomial function </a:t>
                </a:r>
                <a:br>
                  <a:rPr lang="en-US" sz="4800" dirty="0" smtClean="0">
                    <a:latin typeface="Verdana" charset="0"/>
                    <a:cs typeface="+mj-cs"/>
                  </a:rPr>
                </a:b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cs typeface="+mj-cs"/>
                      </a:rPr>
                      <m:t>𝑓</m:t>
                    </m:r>
                    <m:d>
                      <m:dPr>
                        <m:ctrlPr>
                          <a:rPr lang="en-US" sz="4800" b="0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d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+mj-cs"/>
                          </a:rPr>
                          <m:t>𝑥</m:t>
                        </m:r>
                      </m:e>
                    </m:d>
                    <m:r>
                      <a:rPr lang="en-US" sz="4800" b="0" i="1" smtClean="0">
                        <a:latin typeface="Cambria Math" panose="02040503050406030204" pitchFamily="18" charset="0"/>
                        <a:cs typeface="+mj-cs"/>
                      </a:rPr>
                      <m:t>=</m:t>
                    </m:r>
                    <m:sSup>
                      <m:sSupPr>
                        <m:ctrlPr>
                          <a:rPr lang="en-US" sz="4800" b="0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+mj-cs"/>
                          </a:rPr>
                          <m:t>𝑥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+mj-cs"/>
                          </a:rPr>
                          <m:t>3</m:t>
                        </m:r>
                      </m:sup>
                    </m:sSup>
                    <m:r>
                      <a:rPr lang="en-US" sz="4800" b="0" i="1" smtClean="0">
                        <a:latin typeface="Cambria Math" panose="02040503050406030204" pitchFamily="18" charset="0"/>
                        <a:cs typeface="+mj-cs"/>
                      </a:rPr>
                      <m:t>−3</m:t>
                    </m:r>
                    <m:sSup>
                      <m:sSupPr>
                        <m:ctrlPr>
                          <a:rPr lang="en-US" sz="4800" b="0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+mj-cs"/>
                          </a:rPr>
                          <m:t>𝑥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+mj-cs"/>
                          </a:rPr>
                          <m:t>2</m:t>
                        </m:r>
                      </m:sup>
                    </m:sSup>
                    <m:r>
                      <a:rPr lang="en-US" sz="4800" b="0" i="1" smtClean="0">
                        <a:latin typeface="Cambria Math" panose="02040503050406030204" pitchFamily="18" charset="0"/>
                        <a:cs typeface="+mj-cs"/>
                      </a:rPr>
                      <m:t>−4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cs typeface="+mj-cs"/>
                      </a:rPr>
                      <m:t>𝑥</m:t>
                    </m:r>
                  </m:oMath>
                </a14:m>
                <a:r>
                  <a:rPr lang="en-US" sz="4800" dirty="0" smtClean="0">
                    <a:latin typeface="Verdana" charset="0"/>
                    <a:cs typeface="+mj-cs"/>
                  </a:rPr>
                  <a:t> by factoring.</a:t>
                </a:r>
                <a:endParaRPr lang="en-US" sz="4800" dirty="0">
                  <a:latin typeface="Verdana" charset="0"/>
                  <a:cs typeface="+mj-cs"/>
                </a:endParaRPr>
              </a:p>
            </p:txBody>
          </p:sp>
        </mc:Choice>
        <mc:Fallback xmlns="">
          <p:sp>
            <p:nvSpPr>
              <p:cNvPr id="1638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638800"/>
              </a:xfrm>
              <a:blipFill rotWithShape="0">
                <a:blip r:embed="rId2"/>
                <a:stretch>
                  <a:fillRect l="-2510" r="-5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292100"/>
            <a:ext cx="7772400" cy="5532438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Verdana" charset="0"/>
                <a:cs typeface="+mj-cs"/>
              </a:rPr>
              <a:t>X= 0, -1, 4</a:t>
            </a:r>
            <a:endParaRPr lang="en-US" sz="4800" dirty="0">
              <a:latin typeface="Verdana" charset="0"/>
              <a:cs typeface="+mj-cs"/>
            </a:endParaRPr>
          </a:p>
        </p:txBody>
      </p:sp>
      <p:sp>
        <p:nvSpPr>
          <p:cNvPr id="17411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34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77673" y="609600"/>
                <a:ext cx="8175008" cy="5334000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4800" dirty="0" smtClean="0">
                    <a:latin typeface="Verdana" charset="0"/>
                    <a:cs typeface="+mj-cs"/>
                  </a:rPr>
                  <a:t>Find all the real zeros of the polynomial function</a:t>
                </a:r>
                <a:br>
                  <a:rPr lang="en-US" sz="4800" dirty="0" smtClean="0">
                    <a:latin typeface="Verdana" charset="0"/>
                    <a:cs typeface="+mj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  <a:cs typeface="+mj-cs"/>
                        </a:rPr>
                        <m:t>𝑓</m:t>
                      </m:r>
                      <m:d>
                        <m:dPr>
                          <m:ctrlP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𝑥</m:t>
                          </m:r>
                        </m:e>
                      </m:d>
                      <m:r>
                        <a:rPr lang="en-US" sz="4800" b="0" i="1" smtClean="0">
                          <a:latin typeface="Cambria Math" panose="02040503050406030204" pitchFamily="18" charset="0"/>
                          <a:cs typeface="+mj-cs"/>
                        </a:rPr>
                        <m:t>=2</m:t>
                      </m:r>
                      <m:sSup>
                        <m:sSupPr>
                          <m:ctrlP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3</m:t>
                          </m:r>
                        </m:sup>
                      </m:sSup>
                      <m:r>
                        <a:rPr lang="en-US" sz="4800" b="0" i="1" smtClean="0">
                          <a:latin typeface="Cambria Math" panose="02040503050406030204" pitchFamily="18" charset="0"/>
                          <a:cs typeface="+mj-cs"/>
                        </a:rPr>
                        <m:t>+14</m:t>
                      </m:r>
                      <m:sSup>
                        <m:sSupPr>
                          <m:ctrlP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latin typeface="Cambria Math" panose="02040503050406030204" pitchFamily="18" charset="0"/>
                          <a:cs typeface="+mj-cs"/>
                        </a:rPr>
                        <m:t>−3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  <a:cs typeface="+mj-cs"/>
                        </a:rPr>
                        <m:t>𝑥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  <a:cs typeface="+mj-cs"/>
                        </a:rPr>
                        <m:t>−21</m:t>
                      </m:r>
                    </m:oMath>
                  </m:oMathPara>
                </a14:m>
                <a:r>
                  <a:rPr lang="en-US" sz="4800" dirty="0" smtClean="0">
                    <a:latin typeface="Verdana" charset="0"/>
                    <a:cs typeface="+mj-cs"/>
                  </a:rPr>
                  <a:t/>
                </a:r>
                <a:br>
                  <a:rPr lang="en-US" sz="4800" dirty="0" smtClean="0">
                    <a:latin typeface="Verdana" charset="0"/>
                    <a:cs typeface="+mj-cs"/>
                  </a:rPr>
                </a:br>
                <a:r>
                  <a:rPr lang="en-US" sz="4800" dirty="0" smtClean="0">
                    <a:latin typeface="Verdana" charset="0"/>
                    <a:cs typeface="+mj-cs"/>
                  </a:rPr>
                  <a:t>by factoring</a:t>
                </a:r>
                <a:endParaRPr lang="en-US" sz="4800" dirty="0">
                  <a:latin typeface="Verdana" charset="0"/>
                  <a:cs typeface="+mj-cs"/>
                </a:endParaRPr>
              </a:p>
            </p:txBody>
          </p:sp>
        </mc:Choice>
        <mc:Fallback xmlns="">
          <p:sp>
            <p:nvSpPr>
              <p:cNvPr id="1843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77673" y="609600"/>
                <a:ext cx="8175008" cy="5334000"/>
              </a:xfrm>
              <a:blipFill rotWithShape="0">
                <a:blip r:embed="rId2"/>
                <a:stretch>
                  <a:fillRect l="-671" r="-17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458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704850" y="1562100"/>
                <a:ext cx="7753350" cy="3560763"/>
              </a:xfrm>
            </p:spPr>
            <p:txBody>
              <a:bodyPr/>
              <a:lstStyle/>
              <a:p>
                <a:pPr eaLnBrk="1" hangingPunct="1">
                  <a:defRPr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j-cs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j-cs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j-cs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j-cs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j-cs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j-cs"/>
                              </a:rPr>
                              <m:t>2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j-cs"/>
                      </a:rPr>
                      <m:t>=±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j-cs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j-cs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j-cs"/>
                              </a:rPr>
                              <m:t>6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j-cs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latin typeface="Verdana" charset="0"/>
                    <a:cs typeface="+mj-cs"/>
                  </a:rPr>
                  <a:t>  </a:t>
                </a:r>
                <a:br>
                  <a:rPr lang="en-US" dirty="0" smtClean="0">
                    <a:latin typeface="Verdana" charset="0"/>
                    <a:cs typeface="+mj-cs"/>
                  </a:rPr>
                </a:br>
                <a:r>
                  <a:rPr lang="en-US" dirty="0">
                    <a:latin typeface="Verdana" charset="0"/>
                    <a:cs typeface="+mj-cs"/>
                  </a:rPr>
                  <a:t/>
                </a:r>
                <a:br>
                  <a:rPr lang="en-US" dirty="0">
                    <a:latin typeface="Verdana" charset="0"/>
                    <a:cs typeface="+mj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+mj-cs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+mj-cs"/>
                        </a:rPr>
                        <m:t>=−7</m:t>
                      </m:r>
                    </m:oMath>
                  </m:oMathPara>
                </a14:m>
                <a:endParaRPr lang="en-US" dirty="0">
                  <a:latin typeface="Verdana" charset="0"/>
                  <a:cs typeface="+mj-cs"/>
                </a:endParaRPr>
              </a:p>
            </p:txBody>
          </p:sp>
        </mc:Choice>
        <mc:Fallback xmlns="">
          <p:sp>
            <p:nvSpPr>
              <p:cNvPr id="1945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04850" y="1562100"/>
                <a:ext cx="7753350" cy="356076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59" name="Homepage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Verdana" charset="0"/>
                <a:cs typeface="+mj-cs"/>
              </a:rPr>
              <a:t>What is the polynomial function with the following zeros?</a:t>
            </a:r>
            <a:br>
              <a:rPr lang="en-US" sz="3600" dirty="0" smtClean="0">
                <a:latin typeface="Verdana" charset="0"/>
                <a:cs typeface="+mj-cs"/>
              </a:rPr>
            </a:br>
            <a:r>
              <a:rPr lang="en-US" sz="3600" dirty="0" smtClean="0">
                <a:latin typeface="Verdana" charset="0"/>
                <a:cs typeface="+mj-cs"/>
              </a:rPr>
              <a:t>(-3,0), (0,0), (2,0)</a:t>
            </a:r>
            <a:endParaRPr lang="en-US" sz="3600" dirty="0">
              <a:latin typeface="Verdana" charset="0"/>
              <a:cs typeface="+mj-cs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+mn-ea"/>
                <a:hlinkClick r:id="rId3" action="ppaction://hlinksldjump"/>
              </a:rPr>
              <a:t>3</a:t>
            </a:r>
            <a:endParaRPr lang="en-US" sz="2800" dirty="0">
              <a:solidFill>
                <a:schemeClr val="bg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07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+mn-ea"/>
                <a:hlinkClick r:id="rId4" action="ppaction://hlinksldjump"/>
              </a:rPr>
              <a:t>5</a:t>
            </a:r>
            <a:endParaRPr lang="en-US" sz="2800" dirty="0">
              <a:solidFill>
                <a:schemeClr val="bg1"/>
              </a:solidFill>
              <a:latin typeface="Verdana" pitchFamily="34" charset="0"/>
              <a:ea typeface="+mn-ea"/>
              <a:hlinkClick r:id="rId2" action="ppaction://hlinksldjump"/>
            </a:endParaRPr>
          </a:p>
        </p:txBody>
      </p:sp>
      <p:sp>
        <p:nvSpPr>
          <p:cNvPr id="3076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+mn-ea"/>
                <a:hlinkClick r:id="rId6" action="ppaction://hlinksldjump"/>
              </a:rPr>
              <a:t>10</a:t>
            </a:r>
            <a:endParaRPr lang="en-US" sz="2800" dirty="0">
              <a:solidFill>
                <a:schemeClr val="bg1"/>
              </a:solidFill>
              <a:latin typeface="Verdana" pitchFamily="34" charset="0"/>
              <a:ea typeface="+mn-ea"/>
              <a:hlinkClick r:id="rId5" action="ppaction://hlinksldjump"/>
            </a:endParaRPr>
          </a:p>
        </p:txBody>
      </p:sp>
      <p:sp>
        <p:nvSpPr>
          <p:cNvPr id="3077" name="AutoShape 5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+mn-ea"/>
                <a:hlinkClick r:id="rId8" action="ppaction://hlinksldjump"/>
              </a:rPr>
              <a:t>20</a:t>
            </a:r>
            <a:endParaRPr lang="en-US" sz="2800" dirty="0">
              <a:solidFill>
                <a:schemeClr val="bg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078" name="AutoShape 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+mn-ea"/>
                <a:hlinkClick r:id="rId10" action="ppaction://hlinksldjump"/>
              </a:rPr>
              <a:t>2</a:t>
            </a:r>
            <a:endParaRPr lang="en-US" sz="2800" dirty="0">
              <a:solidFill>
                <a:schemeClr val="bg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079" name="AutoShape 7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hlink"/>
                </a:solidFill>
                <a:latin typeface="Verdana" pitchFamily="34" charset="0"/>
                <a:ea typeface="+mn-ea"/>
                <a:hlinkClick r:id="rId7" action="ppaction://hlinksldjump"/>
              </a:rPr>
              <a:t>3</a:t>
            </a:r>
            <a:endParaRPr lang="en-US" sz="2800" dirty="0">
              <a:solidFill>
                <a:schemeClr val="hlink"/>
              </a:solidFill>
              <a:latin typeface="Verdana" pitchFamily="34" charset="0"/>
              <a:ea typeface="+mn-ea"/>
              <a:hlinkClick r:id="rId12" action="ppaction://hlinksldjump"/>
            </a:endParaRPr>
          </a:p>
        </p:txBody>
      </p:sp>
      <p:sp>
        <p:nvSpPr>
          <p:cNvPr id="3080" name="AutoShape 8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+mn-ea"/>
                <a:hlinkClick r:id="rId14" action="ppaction://hlinksldjump"/>
              </a:rPr>
              <a:t>5</a:t>
            </a:r>
            <a:endParaRPr lang="en-US" sz="2800" dirty="0">
              <a:solidFill>
                <a:schemeClr val="bg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081" name="AutoShape 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+mn-ea"/>
                <a:hlinkClick r:id="rId9" action="ppaction://hlinksldjump"/>
              </a:rPr>
              <a:t>10</a:t>
            </a:r>
            <a:endParaRPr lang="en-US" sz="2800" dirty="0">
              <a:solidFill>
                <a:schemeClr val="bg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082" name="AutoShape 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+mn-ea"/>
                <a:hlinkClick r:id="rId17" action="ppaction://hlinksldjump"/>
              </a:rPr>
              <a:t>20</a:t>
            </a:r>
            <a:endParaRPr lang="en-US" sz="2800" dirty="0">
              <a:solidFill>
                <a:schemeClr val="bg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083" name="AutoShape 11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+mn-ea"/>
                <a:hlinkClick r:id="rId12" action="ppaction://hlinksldjump"/>
              </a:rPr>
              <a:t>2</a:t>
            </a:r>
            <a:endParaRPr lang="en-US" sz="2800" dirty="0">
              <a:solidFill>
                <a:schemeClr val="bg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084" name="AutoShape 12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+mn-ea"/>
                <a:hlinkClick r:id="rId20" action="ppaction://hlinksldjump"/>
              </a:rPr>
              <a:t>3</a:t>
            </a:r>
            <a:endParaRPr lang="en-US" sz="2800" dirty="0">
              <a:solidFill>
                <a:schemeClr val="bg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085" name="AutoShape 13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+mn-ea"/>
                <a:hlinkClick r:id="rId13" action="ppaction://hlinksldjump"/>
              </a:rPr>
              <a:t>5</a:t>
            </a:r>
            <a:endParaRPr lang="en-US" sz="2800" dirty="0">
              <a:solidFill>
                <a:schemeClr val="bg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086" name="AutoShape 14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+mn-ea"/>
                <a:hlinkClick r:id="rId23" action="ppaction://hlinksldjump"/>
              </a:rPr>
              <a:t>10</a:t>
            </a:r>
            <a:endParaRPr lang="en-US" sz="2800" dirty="0">
              <a:solidFill>
                <a:schemeClr val="bg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087" name="AutoShape 15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+mn-ea"/>
                <a:hlinkClick r:id="rId15" action="ppaction://hlinksldjump"/>
              </a:rPr>
              <a:t>20</a:t>
            </a:r>
            <a:endParaRPr lang="en-US" sz="2800" dirty="0">
              <a:solidFill>
                <a:schemeClr val="bg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088" name="AutoShape 16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+mn-ea"/>
                <a:hlinkClick r:id="rId26" action="ppaction://hlinksldjump"/>
              </a:rPr>
              <a:t>2</a:t>
            </a:r>
            <a:endParaRPr lang="en-US" sz="2800" dirty="0">
              <a:solidFill>
                <a:schemeClr val="bg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089" name="AutoShape 17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+mn-ea"/>
                <a:hlinkClick r:id="rId16" action="ppaction://hlinksldjump"/>
              </a:rPr>
              <a:t>3</a:t>
            </a:r>
            <a:endParaRPr lang="en-US" sz="2800" dirty="0">
              <a:solidFill>
                <a:schemeClr val="bg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090" name="AutoShape 18">
            <a:hlinkClick r:id="rId2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+mn-ea"/>
                <a:hlinkClick r:id="rId29" action="ppaction://hlinksldjump"/>
              </a:rPr>
              <a:t>5</a:t>
            </a:r>
            <a:endParaRPr lang="en-US" sz="2800" dirty="0">
              <a:solidFill>
                <a:schemeClr val="bg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091" name="AutoShape 19">
            <a:hlinkClick r:id="rId3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+mn-ea"/>
                <a:hlinkClick r:id="rId31" action="ppaction://hlinksldjump"/>
              </a:rPr>
              <a:t>10</a:t>
            </a:r>
            <a:endParaRPr lang="en-US" sz="2800" dirty="0">
              <a:solidFill>
                <a:schemeClr val="bg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092" name="AutoShape 20">
            <a:hlinkClick r:id="rId3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+mn-ea"/>
                <a:hlinkClick r:id="rId33" action="ppaction://hlinksldjump"/>
              </a:rPr>
              <a:t>20</a:t>
            </a:r>
            <a:endParaRPr lang="en-US" sz="2800" dirty="0">
              <a:solidFill>
                <a:schemeClr val="bg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093" name="AutoShape 21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+mn-ea"/>
                <a:hlinkClick r:id="rId19" action="ppaction://hlinksldjump"/>
              </a:rPr>
              <a:t>2</a:t>
            </a:r>
            <a:endParaRPr lang="en-US" sz="2800" dirty="0">
              <a:solidFill>
                <a:schemeClr val="bg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094" name="AutoShape 22">
            <a:hlinkClick r:id="rId3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+mn-ea"/>
                <a:hlinkClick r:id="rId35" action="ppaction://hlinksldjump"/>
              </a:rPr>
              <a:t>3</a:t>
            </a:r>
            <a:endParaRPr lang="en-US" sz="2800" dirty="0">
              <a:solidFill>
                <a:schemeClr val="bg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095" name="AutoShape 23">
            <a:hlinkClick r:id="rId3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+mn-ea"/>
                <a:hlinkClick r:id="rId21" action="ppaction://hlinksldjump"/>
              </a:rPr>
              <a:t>5</a:t>
            </a:r>
            <a:endParaRPr lang="en-US" sz="2800" dirty="0">
              <a:solidFill>
                <a:schemeClr val="bg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096" name="AutoShape 24">
            <a:hlinkClick r:id="rId3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+mn-ea"/>
                <a:hlinkClick r:id="rId38" action="ppaction://hlinksldjump"/>
              </a:rPr>
              <a:t>10</a:t>
            </a:r>
            <a:endParaRPr lang="en-US" sz="2800" dirty="0">
              <a:solidFill>
                <a:schemeClr val="bg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097" name="AutoShape 25">
            <a:hlinkClick r:id="rId3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+mn-ea"/>
                <a:hlinkClick r:id="rId22" action="ppaction://hlinksldjump"/>
              </a:rPr>
              <a:t>20</a:t>
            </a:r>
            <a:endParaRPr lang="en-US" sz="2800" dirty="0">
              <a:solidFill>
                <a:schemeClr val="bg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098" name="AutoShape 26">
            <a:hlinkClick r:id="rId4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rgbClr val="76767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+mn-ea"/>
                <a:hlinkClick r:id="rId41" action="ppaction://hlinksldjump"/>
              </a:rPr>
              <a:t>2</a:t>
            </a:r>
            <a:endParaRPr lang="en-US" sz="2800" dirty="0">
              <a:solidFill>
                <a:schemeClr val="bg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3399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tx2"/>
                </a:solidFill>
                <a:latin typeface="Verdana" charset="0"/>
                <a:ea typeface="ＭＳ Ｐゴシック" charset="0"/>
              </a:rPr>
              <a:t>Vertex of</a:t>
            </a:r>
          </a:p>
          <a:p>
            <a:pPr algn="ctr">
              <a:defRPr/>
            </a:pPr>
            <a:r>
              <a:rPr lang="en-US" sz="2400" dirty="0">
                <a:solidFill>
                  <a:schemeClr val="tx2"/>
                </a:solidFill>
                <a:latin typeface="Verdana" charset="0"/>
                <a:ea typeface="ＭＳ Ｐゴシック" charset="0"/>
              </a:rPr>
              <a:t>Quadratics</a:t>
            </a: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Verdana" panose="020B0604030504040204" pitchFamily="34" charset="0"/>
              </a:rPr>
              <a:t>Real Zeros</a:t>
            </a:r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2"/>
                </a:solidFill>
                <a:latin typeface="Verdana" pitchFamily="34" charset="0"/>
                <a:ea typeface="+mn-ea"/>
              </a:rPr>
              <a:t>Division</a:t>
            </a: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00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tx2"/>
                </a:solidFill>
                <a:latin typeface="Verdana" charset="0"/>
                <a:ea typeface="ＭＳ Ｐゴシック" charset="0"/>
              </a:rPr>
              <a:t>Complex</a:t>
            </a:r>
          </a:p>
          <a:p>
            <a:pPr algn="ctr">
              <a:defRPr/>
            </a:pPr>
            <a:r>
              <a:rPr lang="en-US" sz="2800" dirty="0">
                <a:solidFill>
                  <a:schemeClr val="tx2"/>
                </a:solidFill>
                <a:latin typeface="Verdana" charset="0"/>
                <a:ea typeface="ＭＳ Ｐゴシック" charset="0"/>
              </a:rPr>
              <a:t>Numbers</a:t>
            </a: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00CCFF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2"/>
                </a:solidFill>
                <a:latin typeface="Verdana" charset="0"/>
                <a:ea typeface="ＭＳ Ｐゴシック" charset="0"/>
              </a:rPr>
              <a:t>Complex &amp;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tx2"/>
                </a:solidFill>
                <a:latin typeface="Verdana" charset="0"/>
                <a:ea typeface="ＭＳ Ｐゴシック" charset="0"/>
              </a:rPr>
              <a:t>Real Zeros</a:t>
            </a:r>
          </a:p>
        </p:txBody>
      </p:sp>
      <p:sp>
        <p:nvSpPr>
          <p:cNvPr id="3104" name="AutoShape 3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-47625" y="-36513"/>
            <a:ext cx="381000" cy="304801"/>
          </a:xfrm>
          <a:custGeom>
            <a:avLst/>
            <a:gdLst>
              <a:gd name="T0" fmla="*/ 0 w 381000"/>
              <a:gd name="T1" fmla="*/ 116423 h 304800"/>
              <a:gd name="T2" fmla="*/ 145530 w 381000"/>
              <a:gd name="T3" fmla="*/ 116424 h 304800"/>
              <a:gd name="T4" fmla="*/ 190500 w 381000"/>
              <a:gd name="T5" fmla="*/ 0 h 304800"/>
              <a:gd name="T6" fmla="*/ 235470 w 381000"/>
              <a:gd name="T7" fmla="*/ 116424 h 304800"/>
              <a:gd name="T8" fmla="*/ 381000 w 381000"/>
              <a:gd name="T9" fmla="*/ 116423 h 304800"/>
              <a:gd name="T10" fmla="*/ 263263 w 381000"/>
              <a:gd name="T11" fmla="*/ 188379 h 304800"/>
              <a:gd name="T12" fmla="*/ 308235 w 381000"/>
              <a:gd name="T13" fmla="*/ 304802 h 304800"/>
              <a:gd name="T14" fmla="*/ 190500 w 381000"/>
              <a:gd name="T15" fmla="*/ 232848 h 304800"/>
              <a:gd name="T16" fmla="*/ 72765 w 381000"/>
              <a:gd name="T17" fmla="*/ 304802 h 304800"/>
              <a:gd name="T18" fmla="*/ 117737 w 381000"/>
              <a:gd name="T19" fmla="*/ 188379 h 304800"/>
              <a:gd name="T20" fmla="*/ 0 w 381000"/>
              <a:gd name="T21" fmla="*/ 116423 h 304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81000" h="304800">
                <a:moveTo>
                  <a:pt x="0" y="116423"/>
                </a:moveTo>
                <a:lnTo>
                  <a:pt x="145530" y="116424"/>
                </a:lnTo>
                <a:lnTo>
                  <a:pt x="190500" y="0"/>
                </a:lnTo>
                <a:lnTo>
                  <a:pt x="235470" y="116424"/>
                </a:lnTo>
                <a:lnTo>
                  <a:pt x="381000" y="116423"/>
                </a:lnTo>
                <a:lnTo>
                  <a:pt x="263263" y="188376"/>
                </a:lnTo>
                <a:lnTo>
                  <a:pt x="308235" y="304799"/>
                </a:lnTo>
                <a:lnTo>
                  <a:pt x="190500" y="232845"/>
                </a:lnTo>
                <a:lnTo>
                  <a:pt x="72765" y="304799"/>
                </a:lnTo>
                <a:lnTo>
                  <a:pt x="117737" y="188376"/>
                </a:lnTo>
                <a:lnTo>
                  <a:pt x="0" y="11642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3"/>
          <p:cNvSpPr>
            <a:spLocks noGrp="1" noChangeArrowheads="1"/>
          </p:cNvSpPr>
          <p:nvPr>
            <p:ph type="title"/>
          </p:nvPr>
        </p:nvSpPr>
        <p:spPr>
          <a:xfrm>
            <a:off x="814388" y="2566988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smtClean="0">
                <a:latin typeface="Verdana" pitchFamily="34" charset="0"/>
                <a:ea typeface="ＭＳ Ｐゴシック" pitchFamily="34" charset="-128"/>
              </a:rPr>
              <a:t/>
            </a:r>
            <a:br>
              <a:rPr lang="en-US" altLang="en-US" sz="4000" smtClean="0">
                <a:latin typeface="Verdana" pitchFamily="34" charset="0"/>
                <a:ea typeface="ＭＳ Ｐゴシック" pitchFamily="34" charset="-128"/>
              </a:rPr>
            </a:br>
            <a:r>
              <a:rPr lang="en-US" altLang="en-US" sz="4000" smtClean="0">
                <a:latin typeface="Verdana" pitchFamily="34" charset="0"/>
                <a:ea typeface="ＭＳ Ｐゴシック" pitchFamily="34" charset="-128"/>
              </a:rPr>
              <a:t/>
            </a:r>
            <a:br>
              <a:rPr lang="en-US" altLang="en-US" sz="4000" smtClean="0">
                <a:latin typeface="Verdana" pitchFamily="34" charset="0"/>
                <a:ea typeface="ＭＳ Ｐゴシック" pitchFamily="34" charset="-128"/>
              </a:rPr>
            </a:br>
            <a:r>
              <a:rPr lang="en-US" altLang="en-US" sz="4000" smtClean="0">
                <a:latin typeface="Verdana" pitchFamily="34" charset="0"/>
                <a:ea typeface="ＭＳ Ｐゴシック" pitchFamily="34" charset="-128"/>
              </a:rPr>
              <a:t>x</a:t>
            </a:r>
            <a:r>
              <a:rPr lang="en-US" altLang="en-US" sz="4000" baseline="30000" smtClean="0">
                <a:latin typeface="Verdana" pitchFamily="34" charset="0"/>
                <a:ea typeface="ＭＳ Ｐゴシック" pitchFamily="34" charset="-128"/>
              </a:rPr>
              <a:t>3</a:t>
            </a:r>
            <a:r>
              <a:rPr lang="en-US" altLang="en-US" sz="4000" smtClean="0">
                <a:latin typeface="Verdana" pitchFamily="34" charset="0"/>
                <a:ea typeface="ＭＳ Ｐゴシック" pitchFamily="34" charset="-128"/>
              </a:rPr>
              <a:t> + x</a:t>
            </a:r>
            <a:r>
              <a:rPr lang="en-US" altLang="en-US" sz="4000" baseline="30000" smtClean="0">
                <a:latin typeface="Verdana" pitchFamily="34" charset="0"/>
                <a:ea typeface="ＭＳ Ｐゴシック" pitchFamily="34" charset="-128"/>
              </a:rPr>
              <a:t>2</a:t>
            </a:r>
            <a:r>
              <a:rPr lang="en-US" altLang="en-US" sz="4000" smtClean="0">
                <a:latin typeface="Verdana" pitchFamily="34" charset="0"/>
                <a:ea typeface="ＭＳ Ｐゴシック" pitchFamily="34" charset="-128"/>
              </a:rPr>
              <a:t> – 6x</a:t>
            </a:r>
            <a:br>
              <a:rPr lang="en-US" altLang="en-US" sz="4000" smtClean="0">
                <a:latin typeface="Verdana" pitchFamily="34" charset="0"/>
                <a:ea typeface="ＭＳ Ｐゴシック" pitchFamily="34" charset="-128"/>
              </a:rPr>
            </a:br>
            <a:r>
              <a:rPr lang="en-US" altLang="en-US" sz="4000" smtClean="0">
                <a:latin typeface="Verdana" pitchFamily="34" charset="0"/>
                <a:ea typeface="ＭＳ Ｐゴシック" pitchFamily="34" charset="-128"/>
              </a:rPr>
              <a:t/>
            </a:r>
            <a:br>
              <a:rPr lang="en-US" altLang="en-US" sz="4000" smtClean="0">
                <a:latin typeface="Verdana" pitchFamily="34" charset="0"/>
                <a:ea typeface="ＭＳ Ｐゴシック" pitchFamily="34" charset="-128"/>
              </a:rPr>
            </a:br>
            <a:endParaRPr lang="en-US" altLang="en-US" sz="2000" smtClean="0"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21507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Verdana" charset="0"/>
                <a:cs typeface="+mj-cs"/>
              </a:rPr>
              <a:t>An open box is made from a 16-inch square piece of material by cutting equal squares with sides of length x from all corners and turning up the sides. The volume of the box is V(x)=4x(8-x)</a:t>
            </a:r>
            <a:r>
              <a:rPr lang="en-US" sz="3600" baseline="30000" dirty="0" smtClean="0">
                <a:latin typeface="Verdana" charset="0"/>
                <a:cs typeface="+mj-cs"/>
              </a:rPr>
              <a:t>2</a:t>
            </a:r>
            <a:r>
              <a:rPr lang="en-US" sz="3600" dirty="0" smtClean="0">
                <a:latin typeface="Verdana" charset="0"/>
                <a:cs typeface="+mj-cs"/>
              </a:rPr>
              <a:t>. Estimate the value of x for which the volume is maximized. </a:t>
            </a:r>
            <a:endParaRPr lang="en-US" sz="3600" dirty="0">
              <a:latin typeface="Verdana" charset="0"/>
              <a:cs typeface="+mj-cs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3"/>
          <p:cNvSpPr>
            <a:spLocks noGrp="1" noChangeArrowheads="1"/>
          </p:cNvSpPr>
          <p:nvPr>
            <p:ph type="title"/>
          </p:nvPr>
        </p:nvSpPr>
        <p:spPr>
          <a:xfrm>
            <a:off x="801688" y="284956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Verdana" charset="0"/>
                <a:cs typeface="+mj-cs"/>
              </a:rPr>
              <a:t>2.7 inches</a:t>
            </a:r>
            <a:endParaRPr lang="en-US" sz="4000" dirty="0">
              <a:latin typeface="Verdana" charset="0"/>
              <a:cs typeface="+mj-cs"/>
            </a:endParaRPr>
          </a:p>
        </p:txBody>
      </p:sp>
      <p:sp>
        <p:nvSpPr>
          <p:cNvPr id="23555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578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410200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4000" dirty="0" smtClean="0">
                    <a:latin typeface="Verdana" charset="0"/>
                    <a:cs typeface="+mj-cs"/>
                  </a:rPr>
                  <a:t>Divide using long division.</a:t>
                </a:r>
                <a:br>
                  <a:rPr lang="en-US" sz="4000" dirty="0" smtClean="0">
                    <a:latin typeface="Verdana" charset="0"/>
                    <a:cs typeface="+mj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9</m:t>
                          </m:r>
                          <m:sSup>
                            <m:s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+mj-cs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+mj-cs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+mj-cs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+12</m:t>
                          </m:r>
                          <m:sSup>
                            <m:s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+mj-cs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+mj-cs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+mj-cs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+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−2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  <a:cs typeface="+mj-cs"/>
                        </a:rPr>
                        <m:t>/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3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US" sz="4000" dirty="0">
                  <a:latin typeface="Verdana" charset="0"/>
                  <a:cs typeface="+mj-cs"/>
                </a:endParaRPr>
              </a:p>
            </p:txBody>
          </p:sp>
        </mc:Choice>
        <mc:Fallback xmlns="">
          <p:sp>
            <p:nvSpPr>
              <p:cNvPr id="2457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4102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602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867400"/>
              </a:xfrm>
            </p:spPr>
            <p:txBody>
              <a:bodyPr/>
              <a:lstStyle/>
              <a:p>
                <a:pPr eaLnBrk="1" hangingPunct="1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+mj-cs"/>
                        </a:rPr>
                        <m:t>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+mj-cs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+mj-cs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cs typeface="+mj-cs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+mj-cs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+mj-cs"/>
                        </a:rPr>
                        <m:t>−1</m:t>
                      </m:r>
                    </m:oMath>
                  </m:oMathPara>
                </a14:m>
                <a:endParaRPr lang="en-US" dirty="0">
                  <a:latin typeface="Verdana" charset="0"/>
                  <a:cs typeface="+mj-cs"/>
                </a:endParaRPr>
              </a:p>
            </p:txBody>
          </p:sp>
        </mc:Choice>
        <mc:Fallback xmlns="">
          <p:sp>
            <p:nvSpPr>
              <p:cNvPr id="2560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8674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3" name="Homepage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6626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638800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4000" dirty="0" smtClean="0">
                    <a:latin typeface="Verdana" charset="0"/>
                    <a:cs typeface="+mj-cs"/>
                  </a:rPr>
                  <a:t>Use synthetic division to divide</a:t>
                </a:r>
                <a:br>
                  <a:rPr lang="en-US" sz="4000" dirty="0" smtClean="0">
                    <a:latin typeface="Verdana" charset="0"/>
                    <a:cs typeface="+mj-cs"/>
                  </a:rPr>
                </a:br>
                <a:r>
                  <a:rPr lang="en-US" sz="4000" dirty="0" smtClean="0">
                    <a:latin typeface="Verdana" charset="0"/>
                    <a:cs typeface="+mj-cs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+mj-cs"/>
                          </a:rPr>
                          <m:t>5</m:t>
                        </m:r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+mj-cs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+mj-cs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+mj-cs"/>
                              </a:rPr>
                              <m:t>4</m:t>
                            </m:r>
                          </m:sup>
                        </m:s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+mj-cs"/>
                          </a:rPr>
                          <m:t>+2</m:t>
                        </m:r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+mj-cs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+mj-cs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+mj-cs"/>
                              </a:rPr>
                              <m:t>2</m:t>
                            </m:r>
                          </m:sup>
                        </m:s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+mj-cs"/>
                          </a:rPr>
                          <m:t>+8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+mj-cs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+mj-cs"/>
                          </a:rPr>
                          <m:t>+1</m:t>
                        </m:r>
                      </m:e>
                    </m:d>
                    <m:r>
                      <a:rPr lang="en-US" sz="4000" b="0" i="1" smtClean="0">
                        <a:latin typeface="Cambria Math" panose="02040503050406030204" pitchFamily="18" charset="0"/>
                        <a:cs typeface="+mj-cs"/>
                      </a:rPr>
                      <m:t>/</m:t>
                    </m:r>
                    <m:d>
                      <m:d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+mj-cs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+mj-cs"/>
                          </a:rPr>
                          <m:t>+1</m:t>
                        </m:r>
                      </m:e>
                    </m:d>
                  </m:oMath>
                </a14:m>
                <a:endParaRPr lang="en-US" sz="4000" dirty="0">
                  <a:latin typeface="Verdana" charset="0"/>
                  <a:cs typeface="+mj-cs"/>
                </a:endParaRPr>
              </a:p>
            </p:txBody>
          </p:sp>
        </mc:Choice>
        <mc:Fallback xmlns="">
          <p:sp>
            <p:nvSpPr>
              <p:cNvPr id="2662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6388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7650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562600"/>
              </a:xfrm>
            </p:spPr>
            <p:txBody>
              <a:bodyPr/>
              <a:lstStyle/>
              <a:p>
                <a:pPr eaLnBrk="1" hangingPunct="1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+mj-cs"/>
                        </a:rPr>
                        <m:t>5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+mj-cs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+mj-cs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cs typeface="+mj-cs"/>
                        </a:rPr>
                        <m:t>−5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+mj-cs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+mj-cs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cs typeface="+mj-cs"/>
                        </a:rPr>
                        <m:t>+7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+mj-cs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+mj-cs"/>
                        </a:rPr>
                        <m:t>+1</m:t>
                      </m:r>
                    </m:oMath>
                  </m:oMathPara>
                </a14:m>
                <a:endParaRPr lang="en-US" dirty="0">
                  <a:latin typeface="Verdana" charset="0"/>
                  <a:cs typeface="+mj-cs"/>
                </a:endParaRPr>
              </a:p>
            </p:txBody>
          </p:sp>
        </mc:Choice>
        <mc:Fallback xmlns="">
          <p:sp>
            <p:nvSpPr>
              <p:cNvPr id="2765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5626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651" name="Homepage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Verdana" charset="0"/>
                <a:cs typeface="+mj-cs"/>
              </a:rPr>
              <a:t>Use synthetic division to find the zeros of the polynomial x</a:t>
            </a:r>
            <a:r>
              <a:rPr lang="en-US" sz="4000" baseline="30000" dirty="0" smtClean="0">
                <a:latin typeface="Verdana" charset="0"/>
                <a:cs typeface="+mj-cs"/>
              </a:rPr>
              <a:t>3</a:t>
            </a:r>
            <a:r>
              <a:rPr lang="en-US" sz="4000" dirty="0" smtClean="0">
                <a:latin typeface="Verdana" charset="0"/>
                <a:cs typeface="+mj-cs"/>
              </a:rPr>
              <a:t>-4x</a:t>
            </a:r>
            <a:r>
              <a:rPr lang="en-US" sz="4000" baseline="30000" dirty="0" smtClean="0">
                <a:latin typeface="Verdana" charset="0"/>
                <a:cs typeface="+mj-cs"/>
              </a:rPr>
              <a:t>2</a:t>
            </a:r>
            <a:r>
              <a:rPr lang="en-US" sz="4000" dirty="0" smtClean="0">
                <a:latin typeface="Verdana" charset="0"/>
                <a:cs typeface="+mj-cs"/>
              </a:rPr>
              <a:t>-7x+10 completely if </a:t>
            </a:r>
            <a:br>
              <a:rPr lang="en-US" sz="4000" dirty="0" smtClean="0">
                <a:latin typeface="Verdana" charset="0"/>
                <a:cs typeface="+mj-cs"/>
              </a:rPr>
            </a:br>
            <a:r>
              <a:rPr lang="en-US" sz="4000" dirty="0" smtClean="0">
                <a:latin typeface="Verdana" charset="0"/>
                <a:cs typeface="+mj-cs"/>
              </a:rPr>
              <a:t>-2 is a zero.</a:t>
            </a:r>
            <a:endParaRPr lang="en-US" sz="4000" dirty="0">
              <a:latin typeface="Verdana" charset="0"/>
              <a:cs typeface="+mj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Verdana" charset="0"/>
                <a:cs typeface="+mj-cs"/>
              </a:rPr>
              <a:t>x=-2; x=1; x=5</a:t>
            </a:r>
            <a:endParaRPr lang="en-US" dirty="0">
              <a:latin typeface="Verdana" charset="0"/>
              <a:cs typeface="+mj-cs"/>
            </a:endParaRPr>
          </a:p>
        </p:txBody>
      </p:sp>
      <p:sp>
        <p:nvSpPr>
          <p:cNvPr id="29699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Verdana" charset="0"/>
                <a:cs typeface="+mj-cs"/>
              </a:rPr>
              <a:t>List all possible rational zeros of f(x)=4x</a:t>
            </a:r>
            <a:r>
              <a:rPr lang="en-US" sz="4000" baseline="30000" dirty="0" smtClean="0">
                <a:latin typeface="Verdana" charset="0"/>
                <a:cs typeface="+mj-cs"/>
              </a:rPr>
              <a:t>4</a:t>
            </a:r>
            <a:r>
              <a:rPr lang="en-US" sz="4000" dirty="0" smtClean="0">
                <a:latin typeface="Verdana" charset="0"/>
                <a:cs typeface="+mj-cs"/>
              </a:rPr>
              <a:t>+x</a:t>
            </a:r>
            <a:r>
              <a:rPr lang="en-US" sz="4000" baseline="30000" dirty="0" smtClean="0">
                <a:latin typeface="Verdana" charset="0"/>
                <a:cs typeface="+mj-cs"/>
              </a:rPr>
              <a:t>3</a:t>
            </a:r>
            <a:r>
              <a:rPr lang="en-US" sz="4000" dirty="0" smtClean="0">
                <a:latin typeface="Verdana" charset="0"/>
                <a:cs typeface="+mj-cs"/>
              </a:rPr>
              <a:t>+5x</a:t>
            </a:r>
            <a:r>
              <a:rPr lang="en-US" sz="4000" baseline="30000" dirty="0" smtClean="0">
                <a:latin typeface="Verdana" charset="0"/>
                <a:cs typeface="+mj-cs"/>
              </a:rPr>
              <a:t>2</a:t>
            </a:r>
            <a:r>
              <a:rPr lang="en-US" sz="4000" dirty="0" smtClean="0">
                <a:latin typeface="Verdana" charset="0"/>
                <a:cs typeface="+mj-cs"/>
              </a:rPr>
              <a:t>+2.</a:t>
            </a:r>
            <a:endParaRPr lang="en-US" sz="4000" dirty="0">
              <a:latin typeface="Verdana" charset="0"/>
              <a:cs typeface="+mj-cs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98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410200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3600" dirty="0" smtClean="0">
                    <a:latin typeface="Verdana" charset="0"/>
                    <a:cs typeface="+mj-cs"/>
                  </a:rPr>
                  <a:t>What is the vertex of</a:t>
                </a:r>
                <a:br>
                  <a:rPr lang="en-US" sz="3600" dirty="0" smtClean="0">
                    <a:latin typeface="Verdana" charset="0"/>
                    <a:cs typeface="+mj-cs"/>
                  </a:rPr>
                </a:br>
                <a:r>
                  <a:rPr lang="en-US" sz="3600" dirty="0" smtClean="0">
                    <a:latin typeface="Verdana" charset="0"/>
                    <a:cs typeface="+mj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+mj-cs"/>
                          </a:rPr>
                          <m:t>−1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+mj-cs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 smtClean="0">
                                <a:latin typeface="Cambria Math" panose="02040503050406030204" pitchFamily="18" charset="0"/>
                                <a:cs typeface="+mj-cs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+mj-cs"/>
                              </a:rPr>
                              <m:t>𝑥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+mj-cs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+mj-cs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cs typeface="+mj-cs"/>
                      </a:rPr>
                      <m:t>+1</m:t>
                    </m:r>
                  </m:oMath>
                </a14:m>
                <a:endParaRPr lang="en-US" sz="3600" dirty="0">
                  <a:latin typeface="Verdana" charset="0"/>
                  <a:cs typeface="+mj-cs"/>
                </a:endParaRPr>
              </a:p>
            </p:txBody>
          </p:sp>
        </mc:Choice>
        <mc:Fallback xmlns="">
          <p:sp>
            <p:nvSpPr>
              <p:cNvPr id="409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4102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Verdana" charset="0"/>
                <a:cs typeface="+mj-cs"/>
              </a:rPr>
              <a:t>+or- 1,2,(1/2),(1/4)</a:t>
            </a:r>
            <a:endParaRPr lang="en-US" dirty="0">
              <a:latin typeface="Verdana" charset="0"/>
              <a:cs typeface="+mj-cs"/>
            </a:endParaRPr>
          </a:p>
        </p:txBody>
      </p:sp>
      <p:sp>
        <p:nvSpPr>
          <p:cNvPr id="31747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Verdana" charset="0"/>
                <a:cs typeface="+mj-cs"/>
              </a:rPr>
              <a:t>Factor the polynomial x</a:t>
            </a:r>
            <a:r>
              <a:rPr lang="en-US" sz="4000" baseline="30000" dirty="0" smtClean="0">
                <a:latin typeface="Verdana" charset="0"/>
                <a:cs typeface="+mj-cs"/>
              </a:rPr>
              <a:t>3</a:t>
            </a:r>
            <a:r>
              <a:rPr lang="en-US" sz="4000" dirty="0" smtClean="0">
                <a:latin typeface="Verdana" charset="0"/>
                <a:cs typeface="+mj-cs"/>
              </a:rPr>
              <a:t>+3x</a:t>
            </a:r>
            <a:r>
              <a:rPr lang="en-US" sz="4000" baseline="30000" dirty="0" smtClean="0">
                <a:latin typeface="Verdana" charset="0"/>
                <a:cs typeface="+mj-cs"/>
              </a:rPr>
              <a:t>2</a:t>
            </a:r>
            <a:r>
              <a:rPr lang="en-US" sz="4000" dirty="0" smtClean="0">
                <a:latin typeface="Verdana" charset="0"/>
                <a:cs typeface="+mj-cs"/>
              </a:rPr>
              <a:t>-10x-24 completely if (x-3) is a factor.</a:t>
            </a:r>
            <a:endParaRPr lang="en-US" sz="4000" dirty="0">
              <a:latin typeface="Verdana" charset="0"/>
              <a:cs typeface="+mj-cs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Verdana" charset="0"/>
                <a:cs typeface="+mj-cs"/>
              </a:rPr>
              <a:t>(x-3)(x+2)(x+4)</a:t>
            </a:r>
            <a:endParaRPr lang="en-US" dirty="0">
              <a:latin typeface="Verdana" charset="0"/>
              <a:cs typeface="+mj-cs"/>
            </a:endParaRPr>
          </a:p>
        </p:txBody>
      </p:sp>
      <p:sp>
        <p:nvSpPr>
          <p:cNvPr id="33795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4818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410200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4800" dirty="0" smtClean="0">
                    <a:latin typeface="Verdana" charset="0"/>
                    <a:cs typeface="+mj-cs"/>
                  </a:rPr>
                  <a:t>Simplify then write your result in standard form</a:t>
                </a:r>
                <a:br>
                  <a:rPr lang="en-US" sz="4800" dirty="0" smtClean="0">
                    <a:latin typeface="Verdana" charset="0"/>
                    <a:cs typeface="+mj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3+6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𝑖</m:t>
                          </m:r>
                        </m:e>
                      </m:d>
                      <m:r>
                        <a:rPr lang="en-US" sz="4800" b="0" i="1" smtClean="0">
                          <a:latin typeface="Cambria Math" panose="02040503050406030204" pitchFamily="18" charset="0"/>
                          <a:cs typeface="+mj-cs"/>
                        </a:rPr>
                        <m:t>−2</m:t>
                      </m:r>
                      <m:d>
                        <m:dPr>
                          <m:ctrlP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𝑖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+7</m:t>
                          </m:r>
                        </m:e>
                      </m:d>
                    </m:oMath>
                  </m:oMathPara>
                </a14:m>
                <a:endParaRPr lang="en-US" sz="4800" dirty="0">
                  <a:latin typeface="Verdana" charset="0"/>
                  <a:cs typeface="+mj-cs"/>
                </a:endParaRPr>
              </a:p>
            </p:txBody>
          </p:sp>
        </mc:Choice>
        <mc:Fallback xmlns="">
          <p:sp>
            <p:nvSpPr>
              <p:cNvPr id="348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410200"/>
              </a:xfrm>
              <a:blipFill rotWithShape="0">
                <a:blip r:embed="rId2"/>
                <a:stretch>
                  <a:fillRect l="-2353" r="-4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Verdana" charset="0"/>
                <a:cs typeface="+mj-cs"/>
              </a:rPr>
              <a:t>-11 + 4i</a:t>
            </a:r>
            <a:endParaRPr lang="en-US" sz="2400" dirty="0">
              <a:latin typeface="Verdana" charset="0"/>
              <a:cs typeface="+mj-cs"/>
            </a:endParaRPr>
          </a:p>
        </p:txBody>
      </p:sp>
      <p:sp>
        <p:nvSpPr>
          <p:cNvPr id="35843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6866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638800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4800" dirty="0" smtClean="0">
                    <a:latin typeface="Verdana" charset="0"/>
                    <a:cs typeface="+mj-cs"/>
                  </a:rPr>
                  <a:t>Simplify and write in standard form.</a:t>
                </a:r>
                <a:br>
                  <a:rPr lang="en-US" sz="4800" dirty="0" smtClean="0">
                    <a:latin typeface="Verdana" charset="0"/>
                    <a:cs typeface="+mj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  <a:cs typeface="+mj-cs"/>
                        </a:rPr>
                        <m:t>3</m:t>
                      </m:r>
                      <m:d>
                        <m:dPr>
                          <m:ctrlP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2−</m:t>
                          </m:r>
                          <m:rad>
                            <m:radPr>
                              <m:degHide m:val="on"/>
                              <m:ctrlPr>
                                <a:rPr lang="en-US" sz="4800" b="0" i="1" smtClean="0">
                                  <a:latin typeface="Cambria Math" panose="02040503050406030204" pitchFamily="18" charset="0"/>
                                  <a:cs typeface="+mj-cs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  <a:cs typeface="+mj-cs"/>
                                </a:rPr>
                                <m:t>−9</m:t>
                              </m:r>
                            </m:e>
                          </m:rad>
                        </m:e>
                      </m:d>
                      <m:r>
                        <a:rPr lang="en-US" sz="4800" b="0" i="1" smtClean="0">
                          <a:latin typeface="Cambria Math" panose="02040503050406030204" pitchFamily="18" charset="0"/>
                          <a:cs typeface="+mj-cs"/>
                        </a:rPr>
                        <m:t>+2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  <a:cs typeface="+mj-cs"/>
                        </a:rPr>
                        <m:t>𝑖</m:t>
                      </m:r>
                      <m:d>
                        <m:dPr>
                          <m:ctrlP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4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𝑖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−7</m:t>
                          </m:r>
                        </m:e>
                      </m:d>
                    </m:oMath>
                  </m:oMathPara>
                </a14:m>
                <a:endParaRPr lang="en-US" sz="4800" dirty="0">
                  <a:latin typeface="Verdana" charset="0"/>
                  <a:cs typeface="+mj-cs"/>
                </a:endParaRPr>
              </a:p>
            </p:txBody>
          </p:sp>
        </mc:Choice>
        <mc:Fallback xmlns="">
          <p:sp>
            <p:nvSpPr>
              <p:cNvPr id="3686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6388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Verdana" charset="0"/>
                <a:cs typeface="+mj-cs"/>
              </a:rPr>
              <a:t>-2 +23i</a:t>
            </a:r>
            <a:endParaRPr lang="en-US" sz="4800" dirty="0">
              <a:latin typeface="Verdana" charset="0"/>
              <a:cs typeface="+mj-cs"/>
            </a:endParaRPr>
          </a:p>
        </p:txBody>
      </p:sp>
      <p:sp>
        <p:nvSpPr>
          <p:cNvPr id="37891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914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334000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4800" dirty="0" smtClean="0">
                    <a:latin typeface="Verdana" charset="0"/>
                    <a:cs typeface="+mj-cs"/>
                  </a:rPr>
                  <a:t>Simplify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+mj-cs"/>
                          </a:rPr>
                          <m:t>𝑖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+mj-cs"/>
                          </a:rPr>
                          <m:t>178</m:t>
                        </m:r>
                      </m:sup>
                    </m:sSup>
                  </m:oMath>
                </a14:m>
                <a:r>
                  <a:rPr lang="en-US" sz="4800" dirty="0" smtClean="0">
                    <a:latin typeface="Verdana" charset="0"/>
                    <a:cs typeface="+mj-cs"/>
                  </a:rPr>
                  <a:t>.</a:t>
                </a:r>
                <a:endParaRPr lang="en-US" sz="4800" dirty="0">
                  <a:latin typeface="Verdana" charset="0"/>
                  <a:cs typeface="+mj-cs"/>
                </a:endParaRPr>
              </a:p>
            </p:txBody>
          </p:sp>
        </mc:Choice>
        <mc:Fallback xmlns="">
          <p:sp>
            <p:nvSpPr>
              <p:cNvPr id="3891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3340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Verdana" charset="0"/>
                <a:cs typeface="+mj-cs"/>
              </a:rPr>
              <a:t>-1</a:t>
            </a:r>
            <a:endParaRPr lang="en-US" sz="4800" dirty="0">
              <a:latin typeface="Verdana" charset="0"/>
              <a:cs typeface="+mj-cs"/>
            </a:endParaRPr>
          </a:p>
        </p:txBody>
      </p:sp>
      <p:sp>
        <p:nvSpPr>
          <p:cNvPr id="39939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962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791200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4800" dirty="0" smtClean="0">
                    <a:latin typeface="Verdana" charset="0"/>
                    <a:cs typeface="+mj-cs"/>
                  </a:rPr>
                  <a:t>Write the conjugate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+mj-cs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+mj-cs"/>
                          </a:rPr>
                          <m:t>2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cs typeface="+mj-cs"/>
                      </a:rPr>
                      <m:t>+4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cs typeface="+mj-cs"/>
                      </a:rPr>
                      <m:t>𝑖</m:t>
                    </m:r>
                  </m:oMath>
                </a14:m>
                <a:endParaRPr lang="en-US" sz="4800" dirty="0">
                  <a:latin typeface="Verdana" charset="0"/>
                  <a:cs typeface="+mj-cs"/>
                </a:endParaRPr>
              </a:p>
            </p:txBody>
          </p:sp>
        </mc:Choice>
        <mc:Fallback xmlns="">
          <p:sp>
            <p:nvSpPr>
              <p:cNvPr id="4096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791200"/>
              </a:xfrm>
              <a:blipFill rotWithShape="0">
                <a:blip r:embed="rId2"/>
                <a:stretch>
                  <a:fillRect r="-1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Verdana" charset="0"/>
                <a:cs typeface="+mj-cs"/>
              </a:rPr>
              <a:t>(2,1)</a:t>
            </a:r>
            <a:endParaRPr lang="en-US" sz="4800" dirty="0">
              <a:latin typeface="Verdana" charset="0"/>
              <a:cs typeface="+mj-cs"/>
            </a:endParaRPr>
          </a:p>
        </p:txBody>
      </p:sp>
      <p:sp>
        <p:nvSpPr>
          <p:cNvPr id="5123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1986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762000" y="609600"/>
                <a:ext cx="7772400" cy="5562600"/>
              </a:xfrm>
            </p:spPr>
            <p:txBody>
              <a:bodyPr/>
              <a:lstStyle/>
              <a:p>
                <a:pPr eaLnBrk="1" hangingPunct="1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4800" i="1" smtClean="0">
                              <a:latin typeface="Cambria Math" panose="02040503050406030204" pitchFamily="18" charset="0"/>
                              <a:ea typeface="ＭＳ Ｐゴシック" pitchFamily="34" charset="-128"/>
                            </a:rPr>
                          </m:ctrlPr>
                        </m:fPr>
                        <m:num>
                          <m:r>
                            <a:rPr lang="en-US" altLang="en-US" sz="4800" b="0" i="1" smtClean="0">
                              <a:latin typeface="Cambria Math" panose="02040503050406030204" pitchFamily="18" charset="0"/>
                              <a:ea typeface="ＭＳ Ｐゴシック" pitchFamily="34" charset="-128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4800" b="0" i="1" smtClean="0">
                              <a:latin typeface="Cambria Math" panose="02040503050406030204" pitchFamily="18" charset="0"/>
                              <a:ea typeface="ＭＳ Ｐゴシック" pitchFamily="34" charset="-128"/>
                            </a:rPr>
                            <m:t>2</m:t>
                          </m:r>
                        </m:den>
                      </m:f>
                      <m:r>
                        <a:rPr lang="en-US" altLang="en-US" sz="4800" b="0" i="1" smtClean="0">
                          <a:latin typeface="Cambria Math" panose="02040503050406030204" pitchFamily="18" charset="0"/>
                          <a:ea typeface="ＭＳ Ｐゴシック" pitchFamily="34" charset="-128"/>
                        </a:rPr>
                        <m:t>−</m:t>
                      </m:r>
                      <m:r>
                        <a:rPr lang="en-US" altLang="en-US" sz="4800" b="0" i="1" smtClean="0">
                          <a:latin typeface="Cambria Math" panose="02040503050406030204" pitchFamily="18" charset="0"/>
                          <a:ea typeface="ＭＳ Ｐゴシック" pitchFamily="34" charset="-128"/>
                        </a:rPr>
                        <m:t>4</m:t>
                      </m:r>
                      <m:r>
                        <a:rPr lang="en-US" altLang="en-US" sz="4800" b="0" i="1" smtClean="0">
                          <a:latin typeface="Cambria Math" panose="02040503050406030204" pitchFamily="18" charset="0"/>
                          <a:ea typeface="ＭＳ Ｐゴシック" pitchFamily="34" charset="-128"/>
                        </a:rPr>
                        <m:t>𝑖</m:t>
                      </m:r>
                    </m:oMath>
                  </m:oMathPara>
                </a14:m>
                <a:endParaRPr lang="en-US" altLang="en-US" sz="4800" dirty="0" smtClean="0">
                  <a:latin typeface="Verdana" pitchFamily="34" charset="0"/>
                  <a:ea typeface="ＭＳ Ｐゴシック" pitchFamily="34" charset="-128"/>
                </a:endParaRPr>
              </a:p>
            </p:txBody>
          </p:sp>
        </mc:Choice>
        <mc:Fallback>
          <p:sp>
            <p:nvSpPr>
              <p:cNvPr id="4198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62000" y="609600"/>
                <a:ext cx="7772400" cy="55626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987" name="Homepage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3010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562600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4800" dirty="0" smtClean="0">
                    <a:latin typeface="Verdana" charset="0"/>
                    <a:cs typeface="+mj-cs"/>
                  </a:rPr>
                  <a:t>Divide and write in standard form. </a:t>
                </a:r>
                <a:br>
                  <a:rPr lang="en-US" sz="4800" dirty="0" smtClean="0">
                    <a:latin typeface="Verdana" charset="0"/>
                    <a:cs typeface="+mj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2+3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𝑖</m:t>
                          </m:r>
                        </m:num>
                        <m:den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1−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4800" dirty="0">
                  <a:latin typeface="Verdana" charset="0"/>
                  <a:cs typeface="+mj-cs"/>
                </a:endParaRPr>
              </a:p>
            </p:txBody>
          </p:sp>
        </mc:Choice>
        <mc:Fallback xmlns="">
          <p:sp>
            <p:nvSpPr>
              <p:cNvPr id="4301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5626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4034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1944688"/>
                <a:ext cx="7772400" cy="2557462"/>
              </a:xfrm>
            </p:spPr>
            <p:txBody>
              <a:bodyPr/>
              <a:lstStyle/>
              <a:p>
                <a:pPr eaLnBrk="1" hangingPunct="1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+mj-cs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cs typeface="+mj-cs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cs typeface="+mj-cs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+mj-cs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cs typeface="+mj-cs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cs typeface="+mj-cs"/>
                        </a:rPr>
                        <m:t>𝑖</m:t>
                      </m:r>
                    </m:oMath>
                  </m:oMathPara>
                </a14:m>
                <a:endParaRPr lang="en-US" dirty="0">
                  <a:latin typeface="Verdana" charset="0"/>
                  <a:cs typeface="+mj-cs"/>
                </a:endParaRPr>
              </a:p>
            </p:txBody>
          </p:sp>
        </mc:Choice>
        <mc:Fallback xmlns="">
          <p:sp>
            <p:nvSpPr>
              <p:cNvPr id="4403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1944688"/>
                <a:ext cx="7772400" cy="2557462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035" name="Homepage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8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410200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4800" dirty="0" smtClean="0">
                    <a:latin typeface="Verdana" charset="0"/>
                    <a:cs typeface="+mj-cs"/>
                  </a:rPr>
                  <a:t>Find the zeros:</a:t>
                </a:r>
                <a:br>
                  <a:rPr lang="en-US" sz="4800" dirty="0" smtClean="0">
                    <a:latin typeface="Verdana" charset="0"/>
                    <a:cs typeface="+mj-cs"/>
                  </a:rPr>
                </a:br>
                <a:r>
                  <a:rPr lang="en-US" sz="4800" dirty="0" smtClean="0">
                    <a:latin typeface="Verdana" charset="0"/>
                    <a:cs typeface="+mj-cs"/>
                  </a:rPr>
                  <a:t/>
                </a:r>
                <a:br>
                  <a:rPr lang="en-US" sz="4800" dirty="0" smtClean="0">
                    <a:latin typeface="Verdana" charset="0"/>
                    <a:cs typeface="+mj-cs"/>
                  </a:rPr>
                </a:br>
                <a:r>
                  <a:rPr lang="en-US" sz="4800" dirty="0" smtClean="0">
                    <a:latin typeface="Verdana" charset="0"/>
                    <a:cs typeface="+mj-cs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cs typeface="+mj-cs"/>
                      </a:rPr>
                      <m:t>𝑓</m:t>
                    </m:r>
                    <m:d>
                      <m:dPr>
                        <m:ctrlPr>
                          <a:rPr lang="en-US" sz="4800" b="0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d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+mj-cs"/>
                          </a:rPr>
                          <m:t>𝑥</m:t>
                        </m:r>
                      </m:e>
                    </m:d>
                    <m:r>
                      <a:rPr lang="en-US" sz="4800" b="0" i="1" smtClean="0">
                        <a:latin typeface="Cambria Math" panose="02040503050406030204" pitchFamily="18" charset="0"/>
                        <a:cs typeface="+mj-cs"/>
                      </a:rPr>
                      <m:t>=</m:t>
                    </m:r>
                    <m:sSup>
                      <m:sSupPr>
                        <m:ctrlPr>
                          <a:rPr lang="en-US" sz="4800" b="0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+mj-cs"/>
                          </a:rPr>
                          <m:t>𝑥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+mj-cs"/>
                          </a:rPr>
                          <m:t>4</m:t>
                        </m:r>
                      </m:sup>
                    </m:sSup>
                    <m:r>
                      <a:rPr lang="en-US" sz="4800" b="0" i="1" smtClean="0">
                        <a:latin typeface="Cambria Math" panose="02040503050406030204" pitchFamily="18" charset="0"/>
                        <a:cs typeface="+mj-cs"/>
                      </a:rPr>
                      <m:t>−16</m:t>
                    </m:r>
                  </m:oMath>
                </a14:m>
                <a:endParaRPr lang="en-US" sz="4800" dirty="0">
                  <a:latin typeface="Verdana" charset="0"/>
                  <a:cs typeface="+mj-cs"/>
                </a:endParaRPr>
              </a:p>
            </p:txBody>
          </p:sp>
        </mc:Choice>
        <mc:Fallback xmlns="">
          <p:sp>
            <p:nvSpPr>
              <p:cNvPr id="4505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4102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64"/>
          <p:cNvSpPr>
            <a:spLocks noGrp="1" noChangeArrowheads="1"/>
          </p:cNvSpPr>
          <p:nvPr>
            <p:ph type="title"/>
          </p:nvPr>
        </p:nvSpPr>
        <p:spPr>
          <a:xfrm>
            <a:off x="801688" y="29146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Verdana" charset="0"/>
                <a:cs typeface="+mj-cs"/>
              </a:rPr>
              <a:t>X=2; x=-2; x=2i; x=-2i</a:t>
            </a:r>
            <a:endParaRPr lang="en-US" dirty="0">
              <a:latin typeface="Verdana" charset="0"/>
              <a:cs typeface="+mj-cs"/>
            </a:endParaRPr>
          </a:p>
        </p:txBody>
      </p:sp>
      <p:sp>
        <p:nvSpPr>
          <p:cNvPr id="46083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7106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638800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4800" dirty="0" smtClean="0">
                    <a:latin typeface="Verdana" charset="0"/>
                    <a:cs typeface="+mj-cs"/>
                  </a:rPr>
                  <a:t>Find the zeros: </a:t>
                </a:r>
                <a:br>
                  <a:rPr lang="en-US" sz="4800" dirty="0" smtClean="0">
                    <a:latin typeface="Verdana" charset="0"/>
                    <a:cs typeface="+mj-cs"/>
                  </a:rPr>
                </a:br>
                <a:r>
                  <a:rPr lang="en-US" sz="4800" dirty="0" smtClean="0">
                    <a:latin typeface="Verdana" charset="0"/>
                    <a:cs typeface="+mj-cs"/>
                  </a:rPr>
                  <a:t> </a:t>
                </a:r>
                <a:br>
                  <a:rPr lang="en-US" sz="4800" dirty="0" smtClean="0">
                    <a:latin typeface="Verdana" charset="0"/>
                    <a:cs typeface="+mj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4</m:t>
                          </m:r>
                        </m:sup>
                      </m:sSup>
                      <m:r>
                        <a:rPr lang="en-US" sz="4800" b="0" i="1" smtClean="0">
                          <a:latin typeface="Cambria Math" panose="02040503050406030204" pitchFamily="18" charset="0"/>
                          <a:cs typeface="+mj-cs"/>
                        </a:rPr>
                        <m:t>−6</m:t>
                      </m:r>
                      <m:sSup>
                        <m:sSupPr>
                          <m:ctrlP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3</m:t>
                          </m:r>
                        </m:sup>
                      </m:sSup>
                      <m:r>
                        <a:rPr lang="en-US" sz="4800" b="0" i="1" smtClean="0">
                          <a:latin typeface="Cambria Math" panose="02040503050406030204" pitchFamily="18" charset="0"/>
                          <a:cs typeface="+mj-cs"/>
                        </a:rPr>
                        <m:t>−4</m:t>
                      </m:r>
                      <m:sSup>
                        <m:sSupPr>
                          <m:ctrlP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latin typeface="Cambria Math" panose="02040503050406030204" pitchFamily="18" charset="0"/>
                          <a:cs typeface="+mj-cs"/>
                        </a:rPr>
                        <m:t>+40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  <a:cs typeface="+mj-cs"/>
                        </a:rPr>
                        <m:t>𝑥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  <a:cs typeface="+mj-cs"/>
                        </a:rPr>
                        <m:t>+32</m:t>
                      </m:r>
                    </m:oMath>
                  </m:oMathPara>
                </a14:m>
                <a:r>
                  <a:rPr lang="en-US" sz="4800" dirty="0" smtClean="0">
                    <a:latin typeface="Verdana" charset="0"/>
                    <a:cs typeface="+mj-cs"/>
                  </a:rPr>
                  <a:t/>
                </a:r>
                <a:br>
                  <a:rPr lang="en-US" sz="4800" dirty="0" smtClean="0">
                    <a:latin typeface="Verdana" charset="0"/>
                    <a:cs typeface="+mj-cs"/>
                  </a:rPr>
                </a:br>
                <a:r>
                  <a:rPr lang="en-US" sz="4800" dirty="0" smtClean="0">
                    <a:latin typeface="Verdana" charset="0"/>
                    <a:cs typeface="+mj-cs"/>
                  </a:rPr>
                  <a:t> </a:t>
                </a:r>
                <a:endParaRPr lang="en-US" sz="4800" dirty="0">
                  <a:latin typeface="Verdana" charset="0"/>
                  <a:cs typeface="+mj-cs"/>
                </a:endParaRPr>
              </a:p>
            </p:txBody>
          </p:sp>
        </mc:Choice>
        <mc:Fallback xmlns="">
          <p:sp>
            <p:nvSpPr>
              <p:cNvPr id="4710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6388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8130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638800"/>
              </a:xfrm>
            </p:spPr>
            <p:txBody>
              <a:bodyPr/>
              <a:lstStyle/>
              <a:p>
                <a:pPr eaLnBrk="1" hangingPunct="1">
                  <a:defRPr/>
                </a:pP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cs typeface="+mj-cs"/>
                      </a:rPr>
                      <m:t>𝑥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cs typeface="+mj-cs"/>
                      </a:rPr>
                      <m:t>=4</m:t>
                    </m:r>
                  </m:oMath>
                </a14:m>
                <a:r>
                  <a:rPr lang="en-US" sz="4800" dirty="0" smtClean="0">
                    <a:latin typeface="Verdana" charset="0"/>
                    <a:cs typeface="+mj-cs"/>
                  </a:rPr>
                  <a:t>;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cs typeface="+mj-cs"/>
                      </a:rPr>
                      <m:t>𝑥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cs typeface="+mj-cs"/>
                      </a:rPr>
                      <m:t>=−2</m:t>
                    </m:r>
                  </m:oMath>
                </a14:m>
                <a:r>
                  <a:rPr lang="en-US" sz="4800" dirty="0" smtClean="0">
                    <a:latin typeface="Verdana" charset="0"/>
                    <a:cs typeface="+mj-cs"/>
                  </a:rPr>
                  <a:t/>
                </a:r>
                <a:br>
                  <a:rPr lang="en-US" sz="4800" dirty="0" smtClean="0">
                    <a:latin typeface="Verdana" charset="0"/>
                    <a:cs typeface="+mj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  <a:cs typeface="+mj-cs"/>
                        </a:rPr>
                        <m:t>𝑥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  <a:cs typeface="+mj-cs"/>
                        </a:rPr>
                        <m:t>=−2+2</m:t>
                      </m:r>
                      <m:rad>
                        <m:radPr>
                          <m:degHide m:val="on"/>
                          <m:ctrlP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2</m:t>
                          </m:r>
                        </m:e>
                      </m:rad>
                    </m:oMath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  <a:cs typeface="+mj-cs"/>
                        </a:rPr>
                        <m:t>𝑥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  <a:cs typeface="+mj-cs"/>
                        </a:rPr>
                        <m:t>=−2−2</m:t>
                      </m:r>
                      <m:rad>
                        <m:radPr>
                          <m:degHide m:val="on"/>
                          <m:ctrlP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4800" dirty="0">
                  <a:latin typeface="Verdana" charset="0"/>
                  <a:cs typeface="+mj-cs"/>
                </a:endParaRPr>
              </a:p>
            </p:txBody>
          </p:sp>
        </mc:Choice>
        <mc:Fallback xmlns="">
          <p:sp>
            <p:nvSpPr>
              <p:cNvPr id="4813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6388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131" name="Homepage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Verdana" charset="0"/>
                <a:cs typeface="+mj-cs"/>
              </a:rPr>
              <a:t>Find the 3</a:t>
            </a:r>
            <a:r>
              <a:rPr lang="en-US" sz="4800" baseline="30000" dirty="0" smtClean="0">
                <a:latin typeface="Verdana" charset="0"/>
                <a:cs typeface="+mj-cs"/>
              </a:rPr>
              <a:t>rd</a:t>
            </a:r>
            <a:r>
              <a:rPr lang="en-US" sz="4800" dirty="0" smtClean="0">
                <a:latin typeface="Verdana" charset="0"/>
                <a:cs typeface="+mj-cs"/>
              </a:rPr>
              <a:t> degree polynomial with real coefficients that has zeros -2 and -4i.</a:t>
            </a:r>
            <a:endParaRPr lang="en-US" sz="4800" dirty="0">
              <a:latin typeface="Verdana" charset="0"/>
              <a:cs typeface="+mj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Verdana" charset="0"/>
                <a:cs typeface="+mj-cs"/>
              </a:rPr>
              <a:t>X</a:t>
            </a:r>
            <a:r>
              <a:rPr lang="en-US" sz="4800" baseline="30000" dirty="0" smtClean="0">
                <a:latin typeface="Verdana" charset="0"/>
                <a:cs typeface="+mj-cs"/>
              </a:rPr>
              <a:t>3</a:t>
            </a:r>
            <a:r>
              <a:rPr lang="en-US" sz="4800" dirty="0" smtClean="0">
                <a:latin typeface="Verdana" charset="0"/>
                <a:cs typeface="+mj-cs"/>
              </a:rPr>
              <a:t>+2x</a:t>
            </a:r>
            <a:r>
              <a:rPr lang="en-US" sz="4800" baseline="30000" dirty="0" smtClean="0">
                <a:latin typeface="Verdana" charset="0"/>
                <a:cs typeface="+mj-cs"/>
              </a:rPr>
              <a:t>2</a:t>
            </a:r>
            <a:r>
              <a:rPr lang="en-US" sz="4800" dirty="0" smtClean="0">
                <a:latin typeface="Verdana" charset="0"/>
                <a:cs typeface="+mj-cs"/>
              </a:rPr>
              <a:t>+16x+32</a:t>
            </a:r>
            <a:endParaRPr lang="en-US" sz="4800" dirty="0">
              <a:latin typeface="Verdana" charset="0"/>
              <a:cs typeface="+mj-cs"/>
            </a:endParaRPr>
          </a:p>
        </p:txBody>
      </p:sp>
      <p:sp>
        <p:nvSpPr>
          <p:cNvPr id="50179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02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23081" y="609600"/>
                <a:ext cx="8502555" cy="5791200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4800" dirty="0" smtClean="0">
                    <a:latin typeface="Verdana" charset="0"/>
                    <a:cs typeface="+mj-cs"/>
                  </a:rPr>
                  <a:t>Find all zeros of the function </a:t>
                </a:r>
                <a:br>
                  <a:rPr lang="en-US" sz="4800" dirty="0" smtClean="0">
                    <a:latin typeface="Verdana" charset="0"/>
                    <a:cs typeface="+mj-cs"/>
                  </a:rPr>
                </a:br>
                <a:r>
                  <a:rPr lang="en-US" sz="4800" dirty="0" smtClean="0">
                    <a:latin typeface="Verdana" charset="0"/>
                    <a:cs typeface="+mj-cs"/>
                  </a:rPr>
                  <a:t/>
                </a:r>
                <a:br>
                  <a:rPr lang="en-US" sz="4800" dirty="0" smtClean="0">
                    <a:latin typeface="Verdana" charset="0"/>
                    <a:cs typeface="+mj-cs"/>
                  </a:rPr>
                </a:b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+mj-cs"/>
                      </a:rPr>
                      <m:t>𝑓</m:t>
                    </m:r>
                    <m:d>
                      <m:d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+mj-cs"/>
                          </a:rPr>
                          <m:t>𝑥</m:t>
                        </m:r>
                      </m:e>
                    </m:d>
                    <m:r>
                      <a:rPr lang="en-US" sz="4000" b="0" i="1" smtClean="0">
                        <a:latin typeface="Cambria Math" panose="02040503050406030204" pitchFamily="18" charset="0"/>
                        <a:cs typeface="+mj-cs"/>
                      </a:rPr>
                      <m:t>=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+mj-cs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+mj-cs"/>
                          </a:rPr>
                          <m:t>4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  <a:cs typeface="+mj-cs"/>
                      </a:rPr>
                      <m:t>−5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+mj-cs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+mj-cs"/>
                          </a:rPr>
                          <m:t>3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  <a:cs typeface="+mj-cs"/>
                      </a:rPr>
                      <m:t>+8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+mj-cs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+mj-cs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  <a:cs typeface="+mj-cs"/>
                      </a:rPr>
                      <m:t>−20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+mj-cs"/>
                      </a:rPr>
                      <m:t>𝑥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+mj-cs"/>
                      </a:rPr>
                      <m:t>+16</m:t>
                    </m:r>
                  </m:oMath>
                </a14:m>
                <a:r>
                  <a:rPr lang="en-US" sz="4000" dirty="0" smtClean="0">
                    <a:latin typeface="Verdana" charset="0"/>
                    <a:cs typeface="+mj-cs"/>
                  </a:rPr>
                  <a:t> </a:t>
                </a:r>
                <a:r>
                  <a:rPr lang="en-US" sz="4800" dirty="0" smtClean="0">
                    <a:latin typeface="Verdana" charset="0"/>
                    <a:cs typeface="+mj-cs"/>
                  </a:rPr>
                  <a:t/>
                </a:r>
                <a:br>
                  <a:rPr lang="en-US" sz="4800" dirty="0" smtClean="0">
                    <a:latin typeface="Verdana" charset="0"/>
                    <a:cs typeface="+mj-cs"/>
                  </a:rPr>
                </a:br>
                <a:r>
                  <a:rPr lang="en-US" sz="4800" dirty="0" smtClean="0">
                    <a:latin typeface="Verdana" charset="0"/>
                    <a:cs typeface="+mj-cs"/>
                  </a:rPr>
                  <a:t/>
                </a:r>
                <a:br>
                  <a:rPr lang="en-US" sz="4800" dirty="0" smtClean="0">
                    <a:latin typeface="Verdana" charset="0"/>
                    <a:cs typeface="+mj-cs"/>
                  </a:rPr>
                </a:br>
                <a:endParaRPr lang="en-US" sz="4800" dirty="0">
                  <a:latin typeface="Verdana" charset="0"/>
                  <a:cs typeface="+mj-cs"/>
                </a:endParaRPr>
              </a:p>
            </p:txBody>
          </p:sp>
        </mc:Choice>
        <mc:Fallback xmlns="">
          <p:sp>
            <p:nvSpPr>
              <p:cNvPr id="5120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23081" y="609600"/>
                <a:ext cx="8502555" cy="57912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638800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4000" dirty="0" smtClean="0">
                    <a:latin typeface="Verdana" charset="0"/>
                    <a:cs typeface="+mj-cs"/>
                  </a:rPr>
                  <a:t>Write the following polynomial in standard form and state the vertex:</a:t>
                </a:r>
                <a:br>
                  <a:rPr lang="en-US" sz="4000" dirty="0" smtClean="0">
                    <a:latin typeface="Verdana" charset="0"/>
                    <a:cs typeface="+mj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cs typeface="+mj-cs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  <a:cs typeface="+mj-cs"/>
                        </a:rPr>
                        <m:t>=3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  <a:cs typeface="+mj-cs"/>
                        </a:rPr>
                        <m:t>+12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+mj-cs"/>
                        </a:rPr>
                        <m:t>𝑥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+mj-cs"/>
                        </a:rPr>
                        <m:t>+11</m:t>
                      </m:r>
                    </m:oMath>
                  </m:oMathPara>
                </a14:m>
                <a:endParaRPr lang="en-US" sz="4000" dirty="0">
                  <a:latin typeface="Verdana" charset="0"/>
                  <a:cs typeface="+mj-cs"/>
                </a:endParaRPr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638800"/>
              </a:xfrm>
              <a:blipFill rotWithShape="0">
                <a:blip r:embed="rId2"/>
                <a:stretch>
                  <a:fillRect l="-392" r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2347913"/>
            <a:ext cx="7772400" cy="20478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Verdana" charset="0"/>
                <a:cs typeface="+mj-cs"/>
              </a:rPr>
              <a:t>X= 1, 4, 2i, -2i</a:t>
            </a:r>
            <a:endParaRPr lang="en-US" dirty="0">
              <a:latin typeface="Verdana" charset="0"/>
              <a:cs typeface="+mj-cs"/>
            </a:endParaRPr>
          </a:p>
        </p:txBody>
      </p:sp>
      <p:sp>
        <p:nvSpPr>
          <p:cNvPr id="52227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Verdana" charset="0"/>
                <a:cs typeface="+mj-cs"/>
              </a:rPr>
              <a:t>Find all zeros of the function f(x)=x</a:t>
            </a:r>
            <a:r>
              <a:rPr lang="en-US" sz="4800" baseline="30000" dirty="0" smtClean="0">
                <a:latin typeface="Verdana" charset="0"/>
                <a:cs typeface="+mj-cs"/>
              </a:rPr>
              <a:t>3</a:t>
            </a:r>
            <a:r>
              <a:rPr lang="en-US" sz="4800" dirty="0" smtClean="0">
                <a:latin typeface="Verdana" charset="0"/>
                <a:cs typeface="+mj-cs"/>
              </a:rPr>
              <a:t>+6x</a:t>
            </a:r>
            <a:r>
              <a:rPr lang="en-US" sz="4800" baseline="30000" dirty="0" smtClean="0">
                <a:latin typeface="Verdana" charset="0"/>
                <a:cs typeface="+mj-cs"/>
              </a:rPr>
              <a:t>2</a:t>
            </a:r>
            <a:r>
              <a:rPr lang="en-US" sz="4800" dirty="0" smtClean="0">
                <a:latin typeface="Verdana" charset="0"/>
                <a:cs typeface="+mj-cs"/>
              </a:rPr>
              <a:t>+12x+7. </a:t>
            </a:r>
            <a:br>
              <a:rPr lang="en-US" sz="4800" dirty="0" smtClean="0">
                <a:latin typeface="Verdana" charset="0"/>
                <a:cs typeface="+mj-cs"/>
              </a:rPr>
            </a:br>
            <a:r>
              <a:rPr lang="en-US" sz="4800" dirty="0">
                <a:latin typeface="Verdana" charset="0"/>
                <a:cs typeface="+mj-cs"/>
              </a:rPr>
              <a:t/>
            </a:r>
            <a:br>
              <a:rPr lang="en-US" sz="4800" dirty="0">
                <a:latin typeface="Verdana" charset="0"/>
                <a:cs typeface="+mj-cs"/>
              </a:rPr>
            </a:br>
            <a:r>
              <a:rPr lang="en-US" sz="4800" dirty="0" smtClean="0">
                <a:latin typeface="Verdana" charset="0"/>
                <a:cs typeface="+mj-cs"/>
              </a:rPr>
              <a:t>Find exact zeros.</a:t>
            </a:r>
            <a:endParaRPr lang="en-US" sz="4800" dirty="0">
              <a:latin typeface="Verdana" charset="0"/>
              <a:cs typeface="+mj-cs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4274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410200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4800" dirty="0">
                    <a:latin typeface="Verdana" charset="0"/>
                    <a:cs typeface="+mj-cs"/>
                  </a:rPr>
                  <a:t>x</a:t>
                </a:r>
                <a:r>
                  <a:rPr lang="en-US" sz="4800" dirty="0" smtClean="0">
                    <a:latin typeface="Verdana" charset="0"/>
                    <a:cs typeface="+mj-cs"/>
                  </a:rPr>
                  <a:t>= -1;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+mj-cs"/>
                          </a:rPr>
                          <m:t>−5+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+mj-cs"/>
                          </a:rPr>
                          <m:t>𝑖</m:t>
                        </m:r>
                        <m:rad>
                          <m:radPr>
                            <m:degHide m:val="on"/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  <a:cs typeface="+mj-cs"/>
                              </a:rPr>
                            </m:ctrlPr>
                          </m:radPr>
                          <m:deg/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cs typeface="+mj-cs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+mj-cs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Verdana" charset="0"/>
                    <a:cs typeface="+mj-cs"/>
                  </a:rPr>
                  <a:t> ;</a:t>
                </a:r>
                <a:r>
                  <a:rPr lang="en-US" sz="4800" dirty="0" smtClean="0">
                    <a:latin typeface="Verdana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−5−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ad>
                          <m:radPr>
                            <m:degHide m:val="on"/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4800" dirty="0">
                  <a:latin typeface="Verdana" charset="0"/>
                  <a:cs typeface="+mj-cs"/>
                </a:endParaRPr>
              </a:p>
            </p:txBody>
          </p:sp>
        </mc:Choice>
        <mc:Fallback xmlns="">
          <p:sp>
            <p:nvSpPr>
              <p:cNvPr id="5427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4102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275" name="Homepage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title"/>
          </p:nvPr>
        </p:nvSpPr>
        <p:spPr>
          <a:xfrm>
            <a:off x="706438" y="609600"/>
            <a:ext cx="7751762" cy="53895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7200" b="1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Final Jeopardy</a:t>
            </a:r>
            <a:r>
              <a:rPr lang="en-US" altLang="en-US" sz="2800" b="1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/>
            </a:r>
            <a:br>
              <a:rPr lang="en-US" altLang="en-US" sz="2800" b="1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</a:br>
            <a:r>
              <a:rPr lang="en-US" altLang="en-US" sz="2800" b="1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 </a:t>
            </a:r>
            <a:br>
              <a:rPr lang="en-US" altLang="en-US" sz="2800" b="1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</a:br>
            <a:r>
              <a:rPr lang="en-US" altLang="en-US" sz="3200" b="1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You throw a water balloon up with an initial velocity of 38 ft/sec from a height of 5 feet.</a:t>
            </a:r>
            <a:br>
              <a:rPr lang="en-US" altLang="en-US" sz="3200" b="1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</a:br>
            <a:r>
              <a:rPr lang="en-US" altLang="en-US" sz="3200" b="1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/>
            </a:r>
            <a:br>
              <a:rPr lang="en-US" altLang="en-US" sz="3200" b="1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</a:br>
            <a:r>
              <a:rPr lang="en-US" altLang="en-US" sz="3200" b="1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How long will it take the water balloon to hit the ground?</a:t>
            </a:r>
            <a:br>
              <a:rPr lang="en-US" altLang="en-US" sz="3200" b="1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</a:br>
            <a:r>
              <a:rPr lang="en-US" altLang="en-US" sz="3200" b="1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/>
            </a:r>
            <a:br>
              <a:rPr lang="en-US" altLang="en-US" sz="3200" b="1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</a:br>
            <a:r>
              <a:rPr lang="en-US" altLang="en-US" sz="3200" b="1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(hint:  -16t</a:t>
            </a:r>
            <a:r>
              <a:rPr lang="en-US" altLang="en-US" sz="3200" b="1" baseline="3000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2</a:t>
            </a:r>
            <a:r>
              <a:rPr lang="en-US" altLang="en-US" sz="3200" b="1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 + vt + s = 0)</a:t>
            </a:r>
          </a:p>
        </p:txBody>
      </p:sp>
      <p:pic>
        <p:nvPicPr>
          <p:cNvPr id="55299" name="8BFBD392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975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Verdana" charset="0"/>
                <a:cs typeface="+mj-cs"/>
              </a:rPr>
              <a:t>Final Jeopardy Answer</a:t>
            </a:r>
            <a:br>
              <a:rPr lang="en-US">
                <a:latin typeface="Verdana" charset="0"/>
                <a:cs typeface="+mj-cs"/>
              </a:rPr>
            </a:br>
            <a:r>
              <a:rPr lang="en-US">
                <a:latin typeface="Verdana" charset="0"/>
                <a:cs typeface="+mj-cs"/>
              </a:rPr>
              <a:t/>
            </a:r>
            <a:br>
              <a:rPr lang="en-US">
                <a:latin typeface="Verdana" charset="0"/>
                <a:cs typeface="+mj-cs"/>
              </a:rPr>
            </a:br>
            <a:r>
              <a:rPr lang="en-US">
                <a:latin typeface="Verdana" charset="0"/>
                <a:cs typeface="+mj-cs"/>
              </a:rPr>
              <a:t/>
            </a:r>
            <a:br>
              <a:rPr lang="en-US">
                <a:latin typeface="Verdana" charset="0"/>
                <a:cs typeface="+mj-cs"/>
              </a:rPr>
            </a:br>
            <a:r>
              <a:rPr lang="en-US">
                <a:latin typeface="Verdana" charset="0"/>
                <a:cs typeface="+mj-cs"/>
              </a:rPr>
              <a:t/>
            </a:r>
            <a:br>
              <a:rPr lang="en-US">
                <a:latin typeface="Verdana" charset="0"/>
                <a:cs typeface="+mj-cs"/>
              </a:rPr>
            </a:br>
            <a:r>
              <a:rPr lang="en-US">
                <a:latin typeface="Verdana" charset="0"/>
                <a:cs typeface="+mj-cs"/>
              </a:rPr>
              <a:t>What is 2.5 seconds?</a:t>
            </a:r>
          </a:p>
        </p:txBody>
      </p:sp>
      <p:sp>
        <p:nvSpPr>
          <p:cNvPr id="56323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Verdana" charset="0"/>
              </a:rPr>
              <a:t>(3)</a:t>
            </a:r>
            <a:r>
              <a:rPr lang="en-US" sz="4800" dirty="0">
                <a:latin typeface="Verdana" charset="0"/>
              </a:rPr>
              <a:t>(</a:t>
            </a:r>
            <a:r>
              <a:rPr lang="en-US" sz="4800" dirty="0" smtClean="0">
                <a:latin typeface="Verdana" charset="0"/>
              </a:rPr>
              <a:t>x+2)</a:t>
            </a:r>
            <a:r>
              <a:rPr lang="en-US" sz="4800" baseline="30000" dirty="0" smtClean="0">
                <a:latin typeface="Verdana" charset="0"/>
              </a:rPr>
              <a:t>2</a:t>
            </a:r>
            <a:r>
              <a:rPr lang="en-US" sz="4800" dirty="0">
                <a:latin typeface="Verdana" charset="0"/>
              </a:rPr>
              <a:t>-</a:t>
            </a:r>
            <a:r>
              <a:rPr lang="en-US" sz="4800" dirty="0" smtClean="0">
                <a:latin typeface="Verdana" charset="0"/>
              </a:rPr>
              <a:t>1</a:t>
            </a:r>
            <a:br>
              <a:rPr lang="en-US" sz="4800" dirty="0" smtClean="0">
                <a:latin typeface="Verdana" charset="0"/>
              </a:rPr>
            </a:br>
            <a:r>
              <a:rPr lang="en-US" sz="4800" dirty="0">
                <a:latin typeface="Verdana" charset="0"/>
              </a:rPr>
              <a:t/>
            </a:r>
            <a:br>
              <a:rPr lang="en-US" sz="4800" dirty="0">
                <a:latin typeface="Verdana" charset="0"/>
              </a:rPr>
            </a:br>
            <a:r>
              <a:rPr lang="en-US" sz="4800" dirty="0" smtClean="0">
                <a:latin typeface="Verdana" charset="0"/>
              </a:rPr>
              <a:t>(-2,-1)</a:t>
            </a:r>
            <a:endParaRPr lang="en-US" sz="4800" dirty="0">
              <a:latin typeface="Verdana" charset="0"/>
              <a:cs typeface="+mj-cs"/>
            </a:endParaRPr>
          </a:p>
        </p:txBody>
      </p:sp>
      <p:sp>
        <p:nvSpPr>
          <p:cNvPr id="7171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194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334000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3600" dirty="0" smtClean="0">
                    <a:latin typeface="Verdana" charset="0"/>
                    <a:cs typeface="+mj-cs"/>
                  </a:rPr>
                  <a:t>Find the x-intercept(s) of </a:t>
                </a:r>
                <a:br>
                  <a:rPr lang="en-US" sz="3600" dirty="0" smtClean="0">
                    <a:latin typeface="Verdana" charset="0"/>
                    <a:cs typeface="+mj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cs typeface="+mj-cs"/>
                        </a:rPr>
                        <m:t>𝑓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  <a:cs typeface="+mj-cs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cs typeface="+mj-cs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+mj-cs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  <a:cs typeface="+mj-cs"/>
                        </a:rPr>
                        <m:t>−5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+mj-cs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+mj-cs"/>
                        </a:rPr>
                        <m:t>+4</m:t>
                      </m:r>
                    </m:oMath>
                  </m:oMathPara>
                </a14:m>
                <a:r>
                  <a:rPr lang="en-US" sz="3600" dirty="0" smtClean="0">
                    <a:latin typeface="Verdana" charset="0"/>
                    <a:cs typeface="+mj-cs"/>
                  </a:rPr>
                  <a:t/>
                </a:r>
                <a:br>
                  <a:rPr lang="en-US" sz="3600" dirty="0" smtClean="0">
                    <a:latin typeface="Verdana" charset="0"/>
                    <a:cs typeface="+mj-cs"/>
                  </a:rPr>
                </a:br>
                <a:r>
                  <a:rPr lang="en-US" sz="3600" dirty="0">
                    <a:latin typeface="Verdana" charset="0"/>
                    <a:cs typeface="+mj-cs"/>
                  </a:rPr>
                  <a:t/>
                </a:r>
                <a:br>
                  <a:rPr lang="en-US" sz="3600" dirty="0">
                    <a:latin typeface="Verdana" charset="0"/>
                    <a:cs typeface="+mj-cs"/>
                  </a:rPr>
                </a:br>
                <a:r>
                  <a:rPr lang="en-US" sz="3600" dirty="0" smtClean="0">
                    <a:latin typeface="Verdana" charset="0"/>
                    <a:cs typeface="+mj-cs"/>
                  </a:rPr>
                  <a:t>Bonus 100 points:</a:t>
                </a:r>
                <a:br>
                  <a:rPr lang="en-US" sz="3600" dirty="0" smtClean="0">
                    <a:latin typeface="Verdana" charset="0"/>
                    <a:cs typeface="+mj-cs"/>
                  </a:rPr>
                </a:br>
                <a:r>
                  <a:rPr lang="en-US" sz="3600" dirty="0" smtClean="0">
                    <a:latin typeface="Verdana" charset="0"/>
                    <a:cs typeface="+mj-cs"/>
                  </a:rPr>
                  <a:t/>
                </a:r>
                <a:br>
                  <a:rPr lang="en-US" sz="3600" dirty="0" smtClean="0">
                    <a:latin typeface="Verdana" charset="0"/>
                    <a:cs typeface="+mj-cs"/>
                  </a:rPr>
                </a:br>
                <a:r>
                  <a:rPr lang="en-US" sz="3600" dirty="0" smtClean="0">
                    <a:latin typeface="Verdana" charset="0"/>
                    <a:cs typeface="+mj-cs"/>
                  </a:rPr>
                  <a:t>Find the y-intercept</a:t>
                </a:r>
                <a:endParaRPr lang="en-US" sz="3600" dirty="0">
                  <a:latin typeface="Verdana" charset="0"/>
                  <a:cs typeface="+mj-cs"/>
                </a:endParaRPr>
              </a:p>
            </p:txBody>
          </p:sp>
        </mc:Choice>
        <mc:Fallback xmlns="">
          <p:sp>
            <p:nvSpPr>
              <p:cNvPr id="819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3340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100638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Verdana" charset="0"/>
                <a:cs typeface="+mj-cs"/>
              </a:rPr>
              <a:t>X-intercepts (1,0) &amp; (4,0)</a:t>
            </a:r>
            <a:br>
              <a:rPr lang="en-US" sz="4800" dirty="0" smtClean="0">
                <a:latin typeface="Verdana" charset="0"/>
                <a:cs typeface="+mj-cs"/>
              </a:rPr>
            </a:br>
            <a:r>
              <a:rPr lang="en-US" sz="4800" dirty="0" smtClean="0">
                <a:latin typeface="Verdana" charset="0"/>
                <a:cs typeface="+mj-cs"/>
              </a:rPr>
              <a:t/>
            </a:r>
            <a:br>
              <a:rPr lang="en-US" sz="4800" dirty="0" smtClean="0">
                <a:latin typeface="Verdana" charset="0"/>
                <a:cs typeface="+mj-cs"/>
              </a:rPr>
            </a:br>
            <a:r>
              <a:rPr lang="en-US" sz="4800" dirty="0" smtClean="0">
                <a:latin typeface="Verdana" charset="0"/>
                <a:cs typeface="+mj-cs"/>
              </a:rPr>
              <a:t>Y-intercept (0,4)</a:t>
            </a:r>
            <a:endParaRPr lang="en-US" sz="4800" dirty="0">
              <a:latin typeface="Verdana" charset="0"/>
              <a:cs typeface="+mj-cs"/>
            </a:endParaRPr>
          </a:p>
        </p:txBody>
      </p:sp>
      <p:sp>
        <p:nvSpPr>
          <p:cNvPr id="9219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791200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en-US" sz="4000" dirty="0" smtClean="0">
                    <a:latin typeface="Verdana" charset="0"/>
                    <a:cs typeface="+mj-cs"/>
                  </a:rPr>
                  <a:t>Find the vertex of the parabola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+mj-cs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+mj-cs"/>
                      </a:rPr>
                      <m:t>=4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+mj-cs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+mj-cs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+mj-cs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  <a:cs typeface="+mj-cs"/>
                      </a:rPr>
                      <m:t>+8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+mj-cs"/>
                      </a:rPr>
                      <m:t>𝑥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+mj-cs"/>
                      </a:rPr>
                      <m:t>+1.</m:t>
                    </m:r>
                  </m:oMath>
                </a14:m>
                <a:endParaRPr lang="en-US" sz="4000" dirty="0">
                  <a:latin typeface="Verdana" charset="0"/>
                  <a:cs typeface="+mj-cs"/>
                </a:endParaRPr>
              </a:p>
            </p:txBody>
          </p:sp>
        </mc:Choice>
        <mc:Fallback xmlns="">
          <p:sp>
            <p:nvSpPr>
              <p:cNvPr id="1024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7912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1083</TotalTime>
  <Words>390</Words>
  <Application>Microsoft Office PowerPoint</Application>
  <PresentationFormat>On-screen Show (4:3)</PresentationFormat>
  <Paragraphs>86</Paragraphs>
  <Slides>54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1" baseType="lpstr">
      <vt:lpstr>ＭＳ Ｐゴシック</vt:lpstr>
      <vt:lpstr>Arial</vt:lpstr>
      <vt:lpstr>Cambria Math</vt:lpstr>
      <vt:lpstr>Impact</vt:lpstr>
      <vt:lpstr>Times New Roman</vt:lpstr>
      <vt:lpstr>Verdana</vt:lpstr>
      <vt:lpstr>Default Design</vt:lpstr>
      <vt:lpstr>PowerPoint Presentation</vt:lpstr>
      <vt:lpstr>PowerPoint Presentation</vt:lpstr>
      <vt:lpstr>What is the vertex of  (-1)/2 (x-2)^2+1</vt:lpstr>
      <vt:lpstr>(2,1)</vt:lpstr>
      <vt:lpstr>Write the following polynomial in standard form and state the vertex: f(x)=3x^2+12x+11</vt:lpstr>
      <vt:lpstr>(3)(x+2)2-1  (-2,-1)</vt:lpstr>
      <vt:lpstr>Find the x-intercept(s) of  f(x)=x^2-5x+4  Bonus 100 points:  Find the y-intercept</vt:lpstr>
      <vt:lpstr>X-intercepts (1,0) &amp; (4,0)  Y-intercept (0,4)</vt:lpstr>
      <vt:lpstr>Find the vertex of the parabola y=4x^2+8x+1.</vt:lpstr>
      <vt:lpstr>(-1,-3)</vt:lpstr>
      <vt:lpstr>Find the vertex.  y=-2x^2-x+3</vt:lpstr>
      <vt:lpstr>(-1/4, 21/8)</vt:lpstr>
      <vt:lpstr>Determine the left and right hand behavior of  f(x)=-x^5+2x^2-1</vt:lpstr>
      <vt:lpstr>PowerPoint Presentation</vt:lpstr>
      <vt:lpstr>Find all real zeros of the polynomial function  f(x)=x^3-3x^2-4x by factoring.</vt:lpstr>
      <vt:lpstr>X= 0, -1, 4</vt:lpstr>
      <vt:lpstr>Find all the real zeros of the polynomial function f(x)=2x^3+14x^2-3x-21 by factoring</vt:lpstr>
      <vt:lpstr>x=±√(3/2)=±√6/2    x=-7</vt:lpstr>
      <vt:lpstr>What is the polynomial function with the following zeros? (-3,0), (0,0), (2,0)</vt:lpstr>
      <vt:lpstr>  x3 + x2 – 6x  </vt:lpstr>
      <vt:lpstr>An open box is made from a 16-inch square piece of material by cutting equal squares with sides of length x from all corners and turning up the sides. The volume of the box is V(x)=4x(8-x)2. Estimate the value of x for which the volume is maximized. </vt:lpstr>
      <vt:lpstr>2.7 inches</vt:lpstr>
      <vt:lpstr>Divide using long division. (9x^3+12x^2+x-2)/(3x+2)</vt:lpstr>
      <vt:lpstr>3x^2+2x-1</vt:lpstr>
      <vt:lpstr>Use synthetic division to divide  (5x^4+2x^2+8x+1)/(x+1)</vt:lpstr>
      <vt:lpstr>5x^3-5x^2+7x+1</vt:lpstr>
      <vt:lpstr>Use synthetic division to find the zeros of the polynomial x3-4x2-7x+10 completely if  -2 is a zero.</vt:lpstr>
      <vt:lpstr>x=-2; x=1; x=5</vt:lpstr>
      <vt:lpstr>List all possible rational zeros of f(x)=4x4+x3+5x2+2.</vt:lpstr>
      <vt:lpstr>+or- 1,2,(1/2),(1/4)</vt:lpstr>
      <vt:lpstr>Factor the polynomial x3+3x2-10x-24 completely if (x-3) is a factor.</vt:lpstr>
      <vt:lpstr>(x-3)(x+2)(x+4)</vt:lpstr>
      <vt:lpstr>Simplify then write your result in standard form (3+6i)-2(i+7)</vt:lpstr>
      <vt:lpstr>-11 + 4i</vt:lpstr>
      <vt:lpstr>Simplify and write in standard form. 3(2-√(-9))+2i(4i-7)</vt:lpstr>
      <vt:lpstr>-2 +23i</vt:lpstr>
      <vt:lpstr>Simplify i^178.</vt:lpstr>
      <vt:lpstr>-1</vt:lpstr>
      <vt:lpstr>Write the conjugate of 1/2+4i</vt:lpstr>
      <vt:lpstr>1/2-4i</vt:lpstr>
      <vt:lpstr>Divide and write in standard form.  (2+3i)/(1-i)</vt:lpstr>
      <vt:lpstr>(-1)/2+5/2 i</vt:lpstr>
      <vt:lpstr>Find the zeros:   f(x)=x^4-16</vt:lpstr>
      <vt:lpstr>X=2; x=-2; x=2i; x=-2i</vt:lpstr>
      <vt:lpstr>Find the zeros:    x^4-6x^3-4x^2+40x+32  </vt:lpstr>
      <vt:lpstr>x=4; x=-2 x=-2+2√2 x=-2-2√2</vt:lpstr>
      <vt:lpstr>Find the 3rd degree polynomial with real coefficients that has zeros -2 and -4i.</vt:lpstr>
      <vt:lpstr>X3+2x2+16x+32</vt:lpstr>
      <vt:lpstr>Find all zeros of the function   f(x)=x^4-5x^3+8x^2-20x+16   </vt:lpstr>
      <vt:lpstr>X= 1, 4, 2i, -2i</vt:lpstr>
      <vt:lpstr>Find all zeros of the function f(x)=x3+6x2+12x+7.   Find exact zeros.</vt:lpstr>
      <vt:lpstr>x= -1; (-5+i√3)/2 ; (-5-i√3)/2</vt:lpstr>
      <vt:lpstr>Final Jeopardy   You throw a water balloon up with an initial velocity of 38 ft/sec from a height of 5 feet.  How long will it take the water balloon to hit the ground?  (hint:  -16t2 + vt + s = 0)</vt:lpstr>
      <vt:lpstr>Final Jeopardy Answer    What is 2.5 seconds?</vt:lpstr>
    </vt:vector>
  </TitlesOfParts>
  <Manager>Melissa Hall</Manager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Module II Review</dc:title>
  <dc:creator>Brandon Hall</dc:creator>
  <cp:lastModifiedBy>Kim Willi</cp:lastModifiedBy>
  <cp:revision>85</cp:revision>
  <cp:lastPrinted>2014-10-05T16:17:23Z</cp:lastPrinted>
  <dcterms:created xsi:type="dcterms:W3CDTF">2000-10-18T13:47:24Z</dcterms:created>
  <dcterms:modified xsi:type="dcterms:W3CDTF">2016-10-13T21:12:34Z</dcterms:modified>
</cp:coreProperties>
</file>